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1"/>
  </p:notesMasterIdLst>
  <p:handoutMasterIdLst>
    <p:handoutMasterId r:id="rId82"/>
  </p:handoutMasterIdLst>
  <p:sldIdLst>
    <p:sldId id="258"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4" r:id="rId54"/>
    <p:sldId id="325" r:id="rId55"/>
    <p:sldId id="326" r:id="rId56"/>
    <p:sldId id="327" r:id="rId57"/>
    <p:sldId id="328" r:id="rId58"/>
    <p:sldId id="329" r:id="rId59"/>
    <p:sldId id="331" r:id="rId60"/>
    <p:sldId id="332" r:id="rId61"/>
    <p:sldId id="333" r:id="rId62"/>
    <p:sldId id="335" r:id="rId63"/>
    <p:sldId id="336" r:id="rId64"/>
    <p:sldId id="337" r:id="rId65"/>
    <p:sldId id="339" r:id="rId66"/>
    <p:sldId id="340" r:id="rId67"/>
    <p:sldId id="341" r:id="rId68"/>
    <p:sldId id="343" r:id="rId69"/>
    <p:sldId id="344" r:id="rId70"/>
    <p:sldId id="345" r:id="rId71"/>
    <p:sldId id="347" r:id="rId72"/>
    <p:sldId id="348" r:id="rId73"/>
    <p:sldId id="349" r:id="rId74"/>
    <p:sldId id="351" r:id="rId75"/>
    <p:sldId id="352" r:id="rId76"/>
    <p:sldId id="353" r:id="rId77"/>
    <p:sldId id="355" r:id="rId78"/>
    <p:sldId id="356" r:id="rId79"/>
    <p:sldId id="357"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8">
          <p15:clr>
            <a:srgbClr val="A4A3A4"/>
          </p15:clr>
        </p15:guide>
        <p15:guide id="2" pos="5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5" autoAdjust="0"/>
    <p:restoredTop sz="75102" autoAdjust="0"/>
  </p:normalViewPr>
  <p:slideViewPr>
    <p:cSldViewPr snapToGrid="0">
      <p:cViewPr varScale="1">
        <p:scale>
          <a:sx n="94" d="100"/>
          <a:sy n="94" d="100"/>
        </p:scale>
        <p:origin x="928" y="200"/>
      </p:cViewPr>
      <p:guideLst>
        <p:guide orient="horz" pos="928"/>
        <p:guide pos="568"/>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microsoft.com/office/2016/11/relationships/changesInfo" Target="changesInfos/changesInfo1.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Leeber" userId="15028f3c-0a13-4345-9369-dac953ae4f16" providerId="ADAL" clId="{B4C78CC3-3EAC-E940-B77A-9F6FCFBD7FC0}"/>
    <pc:docChg chg="undo custSel modSld">
      <pc:chgData name="Kathryn Leeber" userId="15028f3c-0a13-4345-9369-dac953ae4f16" providerId="ADAL" clId="{B4C78CC3-3EAC-E940-B77A-9F6FCFBD7FC0}" dt="2020-10-21T14:14:29.672" v="3" actId="207"/>
      <pc:docMkLst>
        <pc:docMk/>
      </pc:docMkLst>
      <pc:sldChg chg="modSp mod">
        <pc:chgData name="Kathryn Leeber" userId="15028f3c-0a13-4345-9369-dac953ae4f16" providerId="ADAL" clId="{B4C78CC3-3EAC-E940-B77A-9F6FCFBD7FC0}" dt="2020-10-21T14:14:29.672" v="3" actId="207"/>
        <pc:sldMkLst>
          <pc:docMk/>
          <pc:sldMk cId="1732698309" sldId="258"/>
        </pc:sldMkLst>
        <pc:spChg chg="mod">
          <ac:chgData name="Kathryn Leeber" userId="15028f3c-0a13-4345-9369-dac953ae4f16" providerId="ADAL" clId="{B4C78CC3-3EAC-E940-B77A-9F6FCFBD7FC0}" dt="2020-10-21T14:14:29.672" v="3" actId="207"/>
          <ac:spMkLst>
            <pc:docMk/>
            <pc:sldMk cId="1732698309" sldId="258"/>
            <ac:spMk id="19" creationId="{A58A35F8-EA88-094E-8EAD-88FE6A07C447}"/>
          </ac:spMkLst>
        </pc:spChg>
        <pc:picChg chg="mod">
          <ac:chgData name="Kathryn Leeber" userId="15028f3c-0a13-4345-9369-dac953ae4f16" providerId="ADAL" clId="{B4C78CC3-3EAC-E940-B77A-9F6FCFBD7FC0}" dt="2020-10-21T14:14:20.047" v="1" actId="1076"/>
          <ac:picMkLst>
            <pc:docMk/>
            <pc:sldMk cId="1732698309" sldId="258"/>
            <ac:picMk id="5" creationId="{72745D91-033E-FE49-8C69-8A2627DA39F1}"/>
          </ac:picMkLst>
        </pc:picChg>
      </pc:sldChg>
    </pc:docChg>
  </pc:docChgLst>
  <pc:docChgLst>
    <pc:chgData name="Kathryn Leeber" userId="15028f3c-0a13-4345-9369-dac953ae4f16" providerId="ADAL" clId="{D77E5AD7-E66D-1D4A-8344-3735DFEF70C8}"/>
    <pc:docChg chg="modSld modMainMaster">
      <pc:chgData name="Kathryn Leeber" userId="15028f3c-0a13-4345-9369-dac953ae4f16" providerId="ADAL" clId="{D77E5AD7-E66D-1D4A-8344-3735DFEF70C8}" dt="2020-12-18T17:01:17.948" v="4" actId="20577"/>
      <pc:docMkLst>
        <pc:docMk/>
      </pc:docMkLst>
      <pc:sldChg chg="modSp mod">
        <pc:chgData name="Kathryn Leeber" userId="15028f3c-0a13-4345-9369-dac953ae4f16" providerId="ADAL" clId="{D77E5AD7-E66D-1D4A-8344-3735DFEF70C8}" dt="2020-12-18T17:01:17.948" v="4" actId="20577"/>
        <pc:sldMkLst>
          <pc:docMk/>
          <pc:sldMk cId="0" sldId="313"/>
        </pc:sldMkLst>
        <pc:spChg chg="mod">
          <ac:chgData name="Kathryn Leeber" userId="15028f3c-0a13-4345-9369-dac953ae4f16" providerId="ADAL" clId="{D77E5AD7-E66D-1D4A-8344-3735DFEF70C8}" dt="2020-12-18T17:01:17.948" v="4" actId="20577"/>
          <ac:spMkLst>
            <pc:docMk/>
            <pc:sldMk cId="0" sldId="313"/>
            <ac:spMk id="2" creationId="{00000000-0000-0000-0000-000000000000}"/>
          </ac:spMkLst>
        </pc:spChg>
      </pc:sldChg>
      <pc:sldMasterChg chg="modSp mod modSldLayout">
        <pc:chgData name="Kathryn Leeber" userId="15028f3c-0a13-4345-9369-dac953ae4f16" providerId="ADAL" clId="{D77E5AD7-E66D-1D4A-8344-3735DFEF70C8}" dt="2020-12-10T17:15:33.398" v="3" actId="20577"/>
        <pc:sldMasterMkLst>
          <pc:docMk/>
          <pc:sldMasterMk cId="2871921020" sldId="2147483648"/>
        </pc:sldMasterMkLst>
        <pc:spChg chg="mod">
          <ac:chgData name="Kathryn Leeber" userId="15028f3c-0a13-4345-9369-dac953ae4f16" providerId="ADAL" clId="{D77E5AD7-E66D-1D4A-8344-3735DFEF70C8}" dt="2020-12-10T17:15:33.398" v="3" actId="20577"/>
          <ac:spMkLst>
            <pc:docMk/>
            <pc:sldMasterMk cId="2871921020" sldId="2147483648"/>
            <ac:spMk id="7" creationId="{21F38BD8-3F75-CE4C-AFEF-0C6B45F77F8C}"/>
          </ac:spMkLst>
        </pc:spChg>
        <pc:sldLayoutChg chg="modSp mod">
          <pc:chgData name="Kathryn Leeber" userId="15028f3c-0a13-4345-9369-dac953ae4f16" providerId="ADAL" clId="{D77E5AD7-E66D-1D4A-8344-3735DFEF70C8}" dt="2020-12-10T17:15:29.567" v="1" actId="20577"/>
          <pc:sldLayoutMkLst>
            <pc:docMk/>
            <pc:sldMasterMk cId="2871921020" sldId="2147483648"/>
            <pc:sldLayoutMk cId="3047549913" sldId="2147483649"/>
          </pc:sldLayoutMkLst>
          <pc:spChg chg="mod">
            <ac:chgData name="Kathryn Leeber" userId="15028f3c-0a13-4345-9369-dac953ae4f16" providerId="ADAL" clId="{D77E5AD7-E66D-1D4A-8344-3735DFEF70C8}" dt="2020-12-10T17:15:29.567" v="1" actId="20577"/>
            <ac:spMkLst>
              <pc:docMk/>
              <pc:sldMasterMk cId="2871921020" sldId="2147483648"/>
              <pc:sldLayoutMk cId="3047549913" sldId="2147483649"/>
              <ac:spMk id="17" creationId="{BEEECFBC-FB4D-9945-A4FF-28E342055AC3}"/>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12/18/20</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12/18/20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dirty="0">
              <a:latin typeface="Times New Roman" charset="0"/>
              <a:ea typeface="MS PGothic" charset="-128"/>
            </a:endParaRPr>
          </a:p>
          <a:p>
            <a:r>
              <a:rPr lang="en-US" altLang="en-US" dirty="0">
                <a:latin typeface="Times New Roman" charset="0"/>
                <a:ea typeface="MS PGothic" charset="-128"/>
              </a:rPr>
              <a:t>Medicine</a:t>
            </a:r>
          </a:p>
          <a:p>
            <a:r>
              <a:rPr lang="en-US" altLang="en-US" dirty="0">
                <a:latin typeface="Times New Roman" charset="0"/>
                <a:ea typeface="MS PGothic" charset="-128"/>
              </a:rPr>
              <a:t>Applies fundamental knowledge to provide basic emergency care and transportation based on assessment findings for an acutely ill patient. </a:t>
            </a:r>
          </a:p>
          <a:p>
            <a:endParaRPr lang="en-US" altLang="en-US" dirty="0">
              <a:latin typeface="Times New Roman" charset="0"/>
              <a:ea typeface="MS PGothic" charset="-128"/>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8FF9328-C145-0C42-A5A0-251AF18383A7}" type="slidenum">
              <a:rPr lang="en-US" altLang="en-US" sz="1200"/>
              <a:pPr eaLnBrk="1" hangingPunct="1"/>
              <a:t>2</a:t>
            </a:fld>
            <a:endParaRPr lang="en-US" altLang="en-US" sz="1200" dirty="0"/>
          </a:p>
        </p:txBody>
      </p:sp>
    </p:spTree>
    <p:extLst>
      <p:ext uri="{BB962C8B-B14F-4D97-AF65-F5344CB8AC3E}">
        <p14:creationId xmlns:p14="http://schemas.microsoft.com/office/powerpoint/2010/main" val="80337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The liver assists in digestion.</a:t>
            </a:r>
          </a:p>
          <a:p>
            <a:r>
              <a:rPr lang="en-US" altLang="en-US" dirty="0">
                <a:latin typeface="Times New Roman" charset="0"/>
                <a:ea typeface="MS PGothic" charset="-128"/>
              </a:rPr>
              <a:t>       a.    Secretes bile</a:t>
            </a:r>
          </a:p>
          <a:p>
            <a:r>
              <a:rPr lang="en-US" altLang="en-US" dirty="0">
                <a:latin typeface="Times New Roman" charset="0"/>
                <a:ea typeface="MS PGothic" charset="-128"/>
              </a:rPr>
              <a:t>       b.    Filters toxic substances produced by digestion</a:t>
            </a:r>
          </a:p>
          <a:p>
            <a:r>
              <a:rPr lang="en-US" altLang="en-US" dirty="0">
                <a:latin typeface="Times New Roman" charset="0"/>
                <a:ea typeface="MS PGothic" charset="-128"/>
              </a:rPr>
              <a:t>       c.    Creates glucose stores</a:t>
            </a:r>
          </a:p>
          <a:p>
            <a:r>
              <a:rPr lang="en-US" altLang="en-US" dirty="0">
                <a:latin typeface="Times New Roman" charset="0"/>
                <a:ea typeface="MS PGothic" charset="-128"/>
              </a:rPr>
              <a:t>       d.    Produces substances necessary for blood clotting and immune function</a:t>
            </a:r>
          </a:p>
          <a:p>
            <a:r>
              <a:rPr lang="en-US" altLang="en-US" dirty="0">
                <a:latin typeface="Times New Roman" charset="0"/>
                <a:ea typeface="MS PGothic" charset="-128"/>
              </a:rPr>
              <a:t>5.    The gallbladder is a reservoir for bile.</a:t>
            </a: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9CEC4FB-E885-BB49-BE7D-D8B06ECAFB26}" type="slidenum">
              <a:rPr lang="en-US" altLang="en-US" sz="1200"/>
              <a:pPr eaLnBrk="1" hangingPunct="1"/>
              <a:t>11</a:t>
            </a:fld>
            <a:endParaRPr lang="en-US" altLang="en-US" sz="1200" dirty="0"/>
          </a:p>
        </p:txBody>
      </p:sp>
    </p:spTree>
    <p:extLst>
      <p:ext uri="{BB962C8B-B14F-4D97-AF65-F5344CB8AC3E}">
        <p14:creationId xmlns:p14="http://schemas.microsoft.com/office/powerpoint/2010/main" val="1333843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6.   Food then travels to the small intestine, which consists of three sections:</a:t>
            </a:r>
          </a:p>
          <a:p>
            <a:r>
              <a:rPr lang="en-US" altLang="en-US" dirty="0">
                <a:latin typeface="Times New Roman" charset="0"/>
                <a:ea typeface="MS PGothic" charset="-128"/>
              </a:rPr>
              <a:t>      a. Duodenum</a:t>
            </a:r>
          </a:p>
          <a:p>
            <a:r>
              <a:rPr lang="en-US" altLang="en-US" dirty="0">
                <a:latin typeface="Times New Roman" charset="0"/>
                <a:ea typeface="MS PGothic" charset="-128"/>
              </a:rPr>
              <a:t>            i.    Digestive juices from the pancreas and liver mix together.</a:t>
            </a:r>
          </a:p>
          <a:p>
            <a:r>
              <a:rPr lang="en-US" altLang="en-US" dirty="0">
                <a:latin typeface="Times New Roman" charset="0"/>
                <a:ea typeface="MS PGothic" charset="-128"/>
              </a:rPr>
              <a:t>            ii.    The pancreas secretes enzymes that break down starches, fats, and proteins.</a:t>
            </a:r>
          </a:p>
          <a:p>
            <a:r>
              <a:rPr lang="en-US" altLang="en-US" dirty="0">
                <a:latin typeface="Times New Roman" charset="0"/>
                <a:ea typeface="MS PGothic" charset="-128"/>
              </a:rPr>
              <a:t>      b. Jejunum</a:t>
            </a:r>
          </a:p>
          <a:p>
            <a:r>
              <a:rPr lang="en-US" altLang="en-US" dirty="0">
                <a:latin typeface="Times New Roman" charset="0"/>
                <a:ea typeface="MS PGothic" charset="-128"/>
              </a:rPr>
              <a:t>             i.    Plays a major role in absorption of digestive products</a:t>
            </a:r>
          </a:p>
          <a:p>
            <a:r>
              <a:rPr lang="en-US" altLang="en-US" dirty="0">
                <a:latin typeface="Times New Roman" charset="0"/>
                <a:ea typeface="MS PGothic" charset="-128"/>
              </a:rPr>
              <a:t>             ii.    Does much of the work in the small intestine</a:t>
            </a: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4438447-B5B5-0B49-BF98-FFF49FA500FF}" type="slidenum">
              <a:rPr lang="en-US" altLang="en-US" sz="1200"/>
              <a:pPr eaLnBrk="1" hangingPunct="1"/>
              <a:t>12</a:t>
            </a:fld>
            <a:endParaRPr lang="en-US" altLang="en-US" sz="1200" dirty="0"/>
          </a:p>
        </p:txBody>
      </p:sp>
    </p:spTree>
    <p:extLst>
      <p:ext uri="{BB962C8B-B14F-4D97-AF65-F5344CB8AC3E}">
        <p14:creationId xmlns:p14="http://schemas.microsoft.com/office/powerpoint/2010/main" val="328989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Ileum</a:t>
            </a:r>
          </a:p>
          <a:p>
            <a:r>
              <a:rPr lang="en-US" altLang="en-US" dirty="0">
                <a:latin typeface="Times New Roman" charset="0"/>
                <a:ea typeface="MS PGothic" charset="-128"/>
              </a:rPr>
              <a:t>       i.    Absorbs nutrients that were not absorbed earlier</a:t>
            </a:r>
          </a:p>
          <a:p>
            <a:r>
              <a:rPr lang="en-US" altLang="en-US" dirty="0">
                <a:latin typeface="Times New Roman" charset="0"/>
                <a:ea typeface="MS PGothic" charset="-128"/>
              </a:rPr>
              <a:t>       ii.   Absorbs bile acids so they can be returned to the liver for future use and vitamin B</a:t>
            </a:r>
            <a:r>
              <a:rPr lang="en-US" altLang="en-US" baseline="-25000" dirty="0">
                <a:latin typeface="Times New Roman" charset="0"/>
                <a:ea typeface="MS PGothic" charset="-128"/>
              </a:rPr>
              <a:t>12</a:t>
            </a:r>
            <a:r>
              <a:rPr lang="en-US" altLang="en-US" dirty="0">
                <a:latin typeface="Times New Roman" charset="0"/>
                <a:ea typeface="MS PGothic" charset="-128"/>
              </a:rPr>
              <a:t> for making nerve cells and red blood cells</a:t>
            </a: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FB63F2F-0215-EE46-96DB-92DDA1CF4899}" type="slidenum">
              <a:rPr lang="en-US" altLang="en-US" sz="1200"/>
              <a:pPr eaLnBrk="1" hangingPunct="1"/>
              <a:t>13</a:t>
            </a:fld>
            <a:endParaRPr lang="en-US" altLang="en-US" sz="1200" dirty="0"/>
          </a:p>
        </p:txBody>
      </p:sp>
    </p:spTree>
    <p:extLst>
      <p:ext uri="{BB962C8B-B14F-4D97-AF65-F5344CB8AC3E}">
        <p14:creationId xmlns:p14="http://schemas.microsoft.com/office/powerpoint/2010/main" val="1697703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7.    Colon (large intestine) </a:t>
            </a:r>
          </a:p>
          <a:p>
            <a:r>
              <a:rPr lang="en-US" altLang="en-US" dirty="0">
                <a:latin typeface="Times New Roman" charset="0"/>
                <a:ea typeface="MS PGothic" charset="-128"/>
              </a:rPr>
              <a:t>       a.    Food not broken down and used moves into the colon as a waste product. </a:t>
            </a:r>
          </a:p>
          <a:p>
            <a:r>
              <a:rPr lang="en-US" altLang="en-US" dirty="0">
                <a:latin typeface="Times New Roman" charset="0"/>
                <a:ea typeface="MS PGothic" charset="-128"/>
              </a:rPr>
              <a:t>       b.    Water is absorbed and stool is formed.</a:t>
            </a:r>
          </a:p>
          <a:p>
            <a:r>
              <a:rPr lang="en-US" altLang="en-US" dirty="0">
                <a:latin typeface="Times New Roman" charset="0"/>
                <a:ea typeface="MS PGothic" charset="-128"/>
              </a:rPr>
              <a:t>		</a:t>
            </a: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F153A0D-8CEB-FA44-AC35-4C233B2A2BC5}" type="slidenum">
              <a:rPr lang="en-US" altLang="en-US" sz="1200"/>
              <a:pPr eaLnBrk="1" hangingPunct="1"/>
              <a:t>14</a:t>
            </a:fld>
            <a:endParaRPr lang="en-US" altLang="en-US" sz="1200" dirty="0"/>
          </a:p>
        </p:txBody>
      </p:sp>
    </p:spTree>
    <p:extLst>
      <p:ext uri="{BB962C8B-B14F-4D97-AF65-F5344CB8AC3E}">
        <p14:creationId xmlns:p14="http://schemas.microsoft.com/office/powerpoint/2010/main" val="1827561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8.    The spleen is located in the abdomen but has no digestive function.</a:t>
            </a:r>
          </a:p>
          <a:p>
            <a:r>
              <a:rPr lang="en-US" altLang="en-US" dirty="0">
                <a:latin typeface="Times New Roman" charset="0"/>
                <a:ea typeface="MS PGothic" charset="-128"/>
              </a:rPr>
              <a:t>	</a:t>
            </a: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AE53064-A1A5-C148-A6D2-615D0AAD3699}" type="slidenum">
              <a:rPr lang="en-US" altLang="en-US" sz="1200"/>
              <a:pPr eaLnBrk="1" hangingPunct="1"/>
              <a:t>15</a:t>
            </a:fld>
            <a:endParaRPr lang="en-US" altLang="en-US" sz="1200" dirty="0"/>
          </a:p>
        </p:txBody>
      </p:sp>
    </p:spTree>
    <p:extLst>
      <p:ext uri="{BB962C8B-B14F-4D97-AF65-F5344CB8AC3E}">
        <p14:creationId xmlns:p14="http://schemas.microsoft.com/office/powerpoint/2010/main" val="371964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Genital system</a:t>
            </a:r>
            <a:endParaRPr lang="en-US" altLang="en-US" b="1" dirty="0">
              <a:latin typeface="Times New Roman" charset="0"/>
              <a:ea typeface="MS PGothic" charset="-128"/>
            </a:endParaRPr>
          </a:p>
          <a:p>
            <a:r>
              <a:rPr lang="en-US" altLang="en-US" dirty="0">
                <a:latin typeface="Times New Roman" charset="0"/>
                <a:ea typeface="MS PGothic" charset="-128"/>
              </a:rPr>
              <a:t>       1.    The abdominal space also holds reproductive organs.</a:t>
            </a:r>
          </a:p>
          <a:p>
            <a:r>
              <a:rPr lang="en-US" altLang="en-US" dirty="0">
                <a:latin typeface="Times New Roman" charset="0"/>
                <a:ea typeface="MS PGothic" charset="-128"/>
              </a:rPr>
              <a:t>       2.    Male reproductive system:</a:t>
            </a:r>
          </a:p>
          <a:p>
            <a:r>
              <a:rPr lang="en-US" altLang="en-US" dirty="0">
                <a:latin typeface="Times New Roman" charset="0"/>
                <a:ea typeface="MS PGothic" charset="-128"/>
              </a:rPr>
              <a:t>              a.    Testicles</a:t>
            </a:r>
          </a:p>
          <a:p>
            <a:r>
              <a:rPr lang="en-US" altLang="en-US" dirty="0">
                <a:latin typeface="Times New Roman" charset="0"/>
                <a:ea typeface="MS PGothic" charset="-128"/>
              </a:rPr>
              <a:t>              b.    Epididymis</a:t>
            </a:r>
          </a:p>
          <a:p>
            <a:r>
              <a:rPr lang="en-US" altLang="en-US" dirty="0">
                <a:latin typeface="Times New Roman" charset="0"/>
                <a:ea typeface="MS PGothic" charset="-128"/>
              </a:rPr>
              <a:t>              c.    Vasa deferentia</a:t>
            </a:r>
          </a:p>
          <a:p>
            <a:r>
              <a:rPr lang="en-US" altLang="en-US" dirty="0">
                <a:latin typeface="Times New Roman" charset="0"/>
                <a:ea typeface="MS PGothic" charset="-128"/>
              </a:rPr>
              <a:t>              d.    Seminal vesicles</a:t>
            </a:r>
          </a:p>
          <a:p>
            <a:r>
              <a:rPr lang="en-US" altLang="en-US" dirty="0">
                <a:latin typeface="Times New Roman" charset="0"/>
                <a:ea typeface="MS PGothic" charset="-128"/>
              </a:rPr>
              <a:t>              e.    Prostate gland</a:t>
            </a:r>
          </a:p>
          <a:p>
            <a:r>
              <a:rPr lang="en-US" altLang="en-US" dirty="0">
                <a:latin typeface="Times New Roman" charset="0"/>
                <a:ea typeface="MS PGothic" charset="-128"/>
              </a:rPr>
              <a:t>              f.     Penis</a:t>
            </a: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D109732-DFB8-8B43-8827-A4706B9D38E9}" type="slidenum">
              <a:rPr lang="en-US" altLang="en-US" sz="1200"/>
              <a:pPr eaLnBrk="1" hangingPunct="1"/>
              <a:t>16</a:t>
            </a:fld>
            <a:endParaRPr lang="en-US" altLang="en-US" sz="1200" dirty="0"/>
          </a:p>
        </p:txBody>
      </p:sp>
    </p:spTree>
    <p:extLst>
      <p:ext uri="{BB962C8B-B14F-4D97-AF65-F5344CB8AC3E}">
        <p14:creationId xmlns:p14="http://schemas.microsoft.com/office/powerpoint/2010/main" val="282572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Female reproductive system:</a:t>
            </a:r>
          </a:p>
          <a:p>
            <a:r>
              <a:rPr lang="en-US" altLang="en-US" dirty="0">
                <a:latin typeface="Times New Roman" charset="0"/>
                <a:ea typeface="MS PGothic" charset="-128"/>
              </a:rPr>
              <a:t>       a.    Ovaries</a:t>
            </a:r>
          </a:p>
          <a:p>
            <a:r>
              <a:rPr lang="en-US" altLang="en-US" dirty="0">
                <a:latin typeface="Times New Roman" charset="0"/>
                <a:ea typeface="MS PGothic" charset="-128"/>
              </a:rPr>
              <a:t>       b.    Fallopian tubes</a:t>
            </a:r>
          </a:p>
          <a:p>
            <a:r>
              <a:rPr lang="en-US" altLang="en-US" dirty="0">
                <a:latin typeface="Times New Roman" charset="0"/>
                <a:ea typeface="MS PGothic" charset="-128"/>
              </a:rPr>
              <a:t>       c.    Uterus</a:t>
            </a:r>
          </a:p>
          <a:p>
            <a:r>
              <a:rPr lang="en-US" altLang="en-US" dirty="0">
                <a:latin typeface="Times New Roman" charset="0"/>
                <a:ea typeface="MS PGothic" charset="-128"/>
              </a:rPr>
              <a:t>       d.    Cervix</a:t>
            </a:r>
          </a:p>
          <a:p>
            <a:r>
              <a:rPr lang="en-US" altLang="en-US" dirty="0">
                <a:latin typeface="Times New Roman" charset="0"/>
                <a:ea typeface="MS PGothic" charset="-128"/>
              </a:rPr>
              <a:t>       e.    Vagina</a:t>
            </a: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94E8821-180E-7C4A-BF52-EDD581D89E0E}" type="slidenum">
              <a:rPr lang="en-US" altLang="en-US" sz="1200"/>
              <a:pPr eaLnBrk="1" hangingPunct="1"/>
              <a:t>17</a:t>
            </a:fld>
            <a:endParaRPr lang="en-US" altLang="en-US" sz="1200" dirty="0"/>
          </a:p>
        </p:txBody>
      </p:sp>
    </p:spTree>
    <p:extLst>
      <p:ext uri="{BB962C8B-B14F-4D97-AF65-F5344CB8AC3E}">
        <p14:creationId xmlns:p14="http://schemas.microsoft.com/office/powerpoint/2010/main" val="1113563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Urinary system</a:t>
            </a:r>
            <a:endParaRPr lang="en-US" altLang="en-US" b="1" dirty="0">
              <a:latin typeface="Times New Roman" charset="0"/>
              <a:ea typeface="MS PGothic" charset="-128"/>
            </a:endParaRPr>
          </a:p>
          <a:p>
            <a:r>
              <a:rPr lang="en-US" altLang="en-US" dirty="0">
                <a:latin typeface="Times New Roman" charset="0"/>
                <a:ea typeface="MS PGothic" charset="-128"/>
              </a:rPr>
              <a:t>       1.    Controls discharge of certain waste materials filtered from blood by the kidneys</a:t>
            </a:r>
          </a:p>
          <a:p>
            <a:r>
              <a:rPr lang="en-US" sz="1200" kern="1200" dirty="0">
                <a:solidFill>
                  <a:schemeClr val="tx1"/>
                </a:solidFill>
                <a:effectLst/>
                <a:latin typeface="Times New Roman" pitchFamily="18" charset="0"/>
                <a:ea typeface="MS PGothic" pitchFamily="34" charset="-128"/>
                <a:cs typeface="+mn-cs"/>
              </a:rPr>
              <a:t>       2.    The kidneys are solid organs, and the ureters, bladder, and urethra are hollow organs.</a:t>
            </a:r>
          </a:p>
          <a:p>
            <a:r>
              <a:rPr lang="en-US" sz="1200" kern="1200" dirty="0">
                <a:solidFill>
                  <a:schemeClr val="tx1"/>
                </a:solidFill>
                <a:effectLst/>
                <a:latin typeface="Times New Roman" pitchFamily="18" charset="0"/>
                <a:ea typeface="MS PGothic" pitchFamily="34" charset="-128"/>
                <a:cs typeface="+mn-cs"/>
              </a:rPr>
              <a:t>       3.    There are two kidneys, one on each side.</a:t>
            </a:r>
          </a:p>
          <a:p>
            <a:r>
              <a:rPr lang="en-US" altLang="en-US" dirty="0">
                <a:latin typeface="Times New Roman" charset="0"/>
                <a:ea typeface="MS PGothic" charset="-128"/>
              </a:rPr>
              <a:t>		</a:t>
            </a: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78A444D-2704-404E-AB73-A413A378531F}" type="slidenum">
              <a:rPr lang="en-US" altLang="en-US" sz="1200"/>
              <a:pPr eaLnBrk="1" hangingPunct="1"/>
              <a:t>18</a:t>
            </a:fld>
            <a:endParaRPr lang="en-US" altLang="en-US" sz="1200" dirty="0"/>
          </a:p>
        </p:txBody>
      </p:sp>
    </p:spTree>
    <p:extLst>
      <p:ext uri="{BB962C8B-B14F-4D97-AF65-F5344CB8AC3E}">
        <p14:creationId xmlns:p14="http://schemas.microsoft.com/office/powerpoint/2010/main" val="336836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Ureters join each kidney to the bladder.</a:t>
            </a:r>
          </a:p>
          <a:p>
            <a:r>
              <a:rPr lang="en-US" altLang="en-US" dirty="0">
                <a:latin typeface="Times New Roman" charset="0"/>
                <a:ea typeface="MS PGothic" charset="-128"/>
              </a:rPr>
              <a:t>5.    The urinary bladder is located immediately behind the pubic symphysis.</a:t>
            </a:r>
          </a:p>
          <a:p>
            <a:r>
              <a:rPr lang="en-US" altLang="en-US" dirty="0">
                <a:latin typeface="Times New Roman" charset="0"/>
                <a:ea typeface="MS PGothic" charset="-128"/>
              </a:rPr>
              <a:t>6.    The bladder empties to the outside of the body through the urethra.</a:t>
            </a:r>
          </a:p>
          <a:p>
            <a:r>
              <a:rPr lang="en-US" altLang="en-US" dirty="0">
                <a:latin typeface="Times New Roman" charset="0"/>
                <a:ea typeface="MS PGothic" charset="-128"/>
              </a:rPr>
              <a:t>7.    Normal adult forms 1.5 to 2 L of urine per day.</a:t>
            </a: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19488F2-C061-6342-AB05-E666AE9EFE25}" type="slidenum">
              <a:rPr lang="en-US" altLang="en-US" sz="1200"/>
              <a:pPr eaLnBrk="1" hangingPunct="1"/>
              <a:t>19</a:t>
            </a:fld>
            <a:endParaRPr lang="en-US" altLang="en-US" sz="1200" dirty="0"/>
          </a:p>
        </p:txBody>
      </p:sp>
    </p:spTree>
    <p:extLst>
      <p:ext uri="{BB962C8B-B14F-4D97-AF65-F5344CB8AC3E}">
        <p14:creationId xmlns:p14="http://schemas.microsoft.com/office/powerpoint/2010/main" val="443220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illustration on this slide displays the male urinary system. </a:t>
            </a: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F371ED4-D043-B04C-8DCA-0D9549E0D55C}" type="slidenum">
              <a:rPr lang="en-US" altLang="en-US" sz="1200"/>
              <a:pPr eaLnBrk="1" hangingPunct="1"/>
              <a:t>20</a:t>
            </a:fld>
            <a:endParaRPr lang="en-US" altLang="en-US" sz="1200" dirty="0"/>
          </a:p>
        </p:txBody>
      </p:sp>
    </p:spTree>
    <p:extLst>
      <p:ext uri="{BB962C8B-B14F-4D97-AF65-F5344CB8AC3E}">
        <p14:creationId xmlns:p14="http://schemas.microsoft.com/office/powerpoint/2010/main" val="1738966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dirty="0">
              <a:latin typeface="Times New Roman" charset="0"/>
              <a:ea typeface="MS PGothic" charset="-128"/>
            </a:endParaRPr>
          </a:p>
          <a:p>
            <a:r>
              <a:rPr lang="en-US" altLang="en-US" dirty="0">
                <a:latin typeface="Times New Roman" charset="0"/>
                <a:ea typeface="MS PGothic" charset="-128"/>
              </a:rPr>
              <a:t>Abdominal and Gastrointestinal Disorders</a:t>
            </a:r>
          </a:p>
          <a:p>
            <a:r>
              <a:rPr lang="en-US" altLang="en-US" dirty="0">
                <a:latin typeface="Times New Roman" charset="0"/>
                <a:ea typeface="MS PGothic" charset="-128"/>
              </a:rPr>
              <a:t>Anatomy, presentations, and management of shock associated with abdominal emergencies</a:t>
            </a:r>
          </a:p>
          <a:p>
            <a:r>
              <a:rPr lang="en-US" altLang="en-US" dirty="0">
                <a:latin typeface="Times New Roman" charset="0"/>
                <a:ea typeface="MS PGothic" charset="-128"/>
              </a:rPr>
              <a:t>• Gastrointestinal bleeding </a:t>
            </a:r>
          </a:p>
          <a:p>
            <a:endParaRPr lang="en-US" altLang="en-US" dirty="0">
              <a:latin typeface="Times New Roman" charset="0"/>
              <a:ea typeface="MS PGothic" charset="-128"/>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7F66CE1-6C96-DB49-BDA9-0844EF5CDD9F}" type="slidenum">
              <a:rPr lang="en-US" altLang="en-US" sz="1200"/>
              <a:pPr eaLnBrk="1" hangingPunct="1"/>
              <a:t>3</a:t>
            </a:fld>
            <a:endParaRPr lang="en-US" altLang="en-US" sz="1200" dirty="0"/>
          </a:p>
        </p:txBody>
      </p:sp>
    </p:spTree>
    <p:extLst>
      <p:ext uri="{BB962C8B-B14F-4D97-AF65-F5344CB8AC3E}">
        <p14:creationId xmlns:p14="http://schemas.microsoft.com/office/powerpoint/2010/main" val="1619556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III. Pathophysiology</a:t>
            </a:r>
          </a:p>
          <a:p>
            <a:r>
              <a:rPr lang="en-US" altLang="en-US" dirty="0">
                <a:latin typeface="Times New Roman" charset="0"/>
                <a:ea typeface="MS PGothic" charset="-128"/>
              </a:rPr>
              <a:t>A.    The abdominal cavity is lined by a membrane called the peritoneum.</a:t>
            </a:r>
            <a:endParaRPr lang="en-US" altLang="en-US" b="1" dirty="0">
              <a:latin typeface="Times New Roman" charset="0"/>
              <a:ea typeface="MS PGothic" charset="-128"/>
            </a:endParaRPr>
          </a:p>
          <a:p>
            <a:r>
              <a:rPr lang="en-US" altLang="en-US" dirty="0">
                <a:latin typeface="Times New Roman" charset="0"/>
                <a:ea typeface="MS PGothic" charset="-128"/>
              </a:rPr>
              <a:t>       1.    The peritoneum also covers the organs of the abdomen.</a:t>
            </a:r>
          </a:p>
          <a:p>
            <a:r>
              <a:rPr lang="en-US" altLang="en-US" dirty="0">
                <a:latin typeface="Times New Roman" charset="0"/>
                <a:ea typeface="MS PGothic" charset="-128"/>
              </a:rPr>
              <a:t>              a.    The parietal peritoneum lines the walls of the abdominal cavity.</a:t>
            </a:r>
          </a:p>
          <a:p>
            <a:r>
              <a:rPr lang="en-US" altLang="en-US" dirty="0">
                <a:latin typeface="Times New Roman" charset="0"/>
                <a:ea typeface="MS PGothic" charset="-128"/>
              </a:rPr>
              <a:t>              b.    The visceral peritoneum covers the organs.</a:t>
            </a:r>
          </a:p>
          <a:p>
            <a:r>
              <a:rPr lang="en-US" altLang="en-US" dirty="0">
                <a:latin typeface="Times New Roman" charset="0"/>
                <a:ea typeface="MS PGothic" charset="-128"/>
              </a:rPr>
              <a:t>       2.    The presence of foreign material (blood, pus, bile, pancreatic juice, amniotic fluid) can irritate the peritoneum, causing peritonitis.</a:t>
            </a: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24555D9-4807-104A-A6EE-756C5A487A05}" type="slidenum">
              <a:rPr lang="en-US" altLang="en-US" sz="1200"/>
              <a:pPr eaLnBrk="1" hangingPunct="1"/>
              <a:t>21</a:t>
            </a:fld>
            <a:endParaRPr lang="en-US" altLang="en-US" sz="1200" dirty="0"/>
          </a:p>
        </p:txBody>
      </p:sp>
    </p:spTree>
    <p:extLst>
      <p:ext uri="{BB962C8B-B14F-4D97-AF65-F5344CB8AC3E}">
        <p14:creationId xmlns:p14="http://schemas.microsoft.com/office/powerpoint/2010/main" val="1708643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Acute abdomen refers to the sudden onset of abdominal pain.</a:t>
            </a:r>
            <a:endParaRPr lang="en-US" altLang="en-US" b="1" dirty="0">
              <a:latin typeface="Times New Roman" charset="0"/>
              <a:ea typeface="MS PGothic" charset="-128"/>
            </a:endParaRPr>
          </a:p>
          <a:p>
            <a:r>
              <a:rPr lang="en-US" altLang="en-US" dirty="0">
                <a:latin typeface="Times New Roman" charset="0"/>
                <a:ea typeface="MS PGothic" charset="-128"/>
              </a:rPr>
              <a:t>       1.    Often associated with severe, progressive problems requiring medical attention</a:t>
            </a: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95006C8-76D4-2D45-90C8-1035B0F3DA8B}" type="slidenum">
              <a:rPr lang="en-US" altLang="en-US" sz="1200"/>
              <a:pPr eaLnBrk="1" hangingPunct="1"/>
              <a:t>22</a:t>
            </a:fld>
            <a:endParaRPr lang="en-US" altLang="en-US" sz="1200" dirty="0"/>
          </a:p>
        </p:txBody>
      </p:sp>
    </p:spTree>
    <p:extLst>
      <p:ext uri="{BB962C8B-B14F-4D97-AF65-F5344CB8AC3E}">
        <p14:creationId xmlns:p14="http://schemas.microsoft.com/office/powerpoint/2010/main" val="1024834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marL="228600" indent="-228600">
              <a:buAutoNum type="alphaUcPeriod" startAt="3"/>
            </a:pPr>
            <a:r>
              <a:rPr lang="en-US" altLang="en-US" dirty="0">
                <a:latin typeface="Times New Roman" charset="0"/>
                <a:ea typeface="MS PGothic" charset="-128"/>
              </a:rPr>
              <a:t>Peritonitis</a:t>
            </a:r>
          </a:p>
          <a:p>
            <a:r>
              <a:rPr lang="en-US" sz="1200" kern="1200" dirty="0">
                <a:solidFill>
                  <a:schemeClr val="tx1"/>
                </a:solidFill>
                <a:effectLst/>
                <a:latin typeface="Times New Roman" pitchFamily="18" charset="0"/>
                <a:ea typeface="MS PGothic" pitchFamily="34" charset="-128"/>
                <a:cs typeface="+mn-cs"/>
              </a:rPr>
              <a:t>      1.    Can cause ileus, which is paralysis of muscular contractions that normally propel material through the intestine</a:t>
            </a:r>
          </a:p>
          <a:p>
            <a:r>
              <a:rPr lang="en-US" sz="1200" kern="1200" dirty="0">
                <a:solidFill>
                  <a:schemeClr val="tx1"/>
                </a:solidFill>
                <a:effectLst/>
                <a:latin typeface="Times New Roman" pitchFamily="18" charset="0"/>
                <a:ea typeface="MS PGothic" pitchFamily="34" charset="-128"/>
                <a:cs typeface="+mn-cs"/>
              </a:rPr>
              <a:t>             a.    Retained gas and feces causes distention.</a:t>
            </a:r>
          </a:p>
          <a:p>
            <a:r>
              <a:rPr lang="en-US" sz="1200" kern="1200" dirty="0">
                <a:solidFill>
                  <a:schemeClr val="tx1"/>
                </a:solidFill>
                <a:effectLst/>
                <a:latin typeface="Times New Roman" pitchFamily="18" charset="0"/>
                <a:ea typeface="MS PGothic" pitchFamily="34" charset="-128"/>
                <a:cs typeface="+mn-cs"/>
              </a:rPr>
              <a:t>             b.    Stomach empties by emesis.</a:t>
            </a:r>
          </a:p>
          <a:p>
            <a:pPr marL="0" indent="0">
              <a:buNone/>
            </a:pPr>
            <a:endParaRPr lang="en-US" altLang="en-US" dirty="0">
              <a:latin typeface="Times New Roman" charset="0"/>
              <a:ea typeface="MS PGothic" charset="-128"/>
            </a:endParaRP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E463BFA-1CB9-9542-A1A4-D8265DC31C9C}" type="slidenum">
              <a:rPr lang="en-US" altLang="en-US" sz="1200"/>
              <a:pPr eaLnBrk="1" hangingPunct="1"/>
              <a:t>23</a:t>
            </a:fld>
            <a:endParaRPr lang="en-US" altLang="en-US" sz="1200" dirty="0"/>
          </a:p>
        </p:txBody>
      </p:sp>
    </p:spTree>
    <p:extLst>
      <p:ext uri="{BB962C8B-B14F-4D97-AF65-F5344CB8AC3E}">
        <p14:creationId xmlns:p14="http://schemas.microsoft.com/office/powerpoint/2010/main" val="1566844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Diverticulitis </a:t>
            </a:r>
          </a:p>
          <a:p>
            <a:r>
              <a:rPr lang="en-US" altLang="en-US" dirty="0">
                <a:latin typeface="Times New Roman" charset="0"/>
                <a:ea typeface="MS PGothic" charset="-128"/>
              </a:rPr>
              <a:t>       a.    Inflammation in small pockets at weak areas in the muscle walls</a:t>
            </a:r>
          </a:p>
          <a:p>
            <a:r>
              <a:rPr lang="en-US" altLang="en-US" dirty="0">
                <a:latin typeface="Times New Roman" charset="0"/>
                <a:ea typeface="MS PGothic" charset="-128"/>
              </a:rPr>
              <a:t>3.    Cholecystitis </a:t>
            </a:r>
          </a:p>
          <a:p>
            <a:r>
              <a:rPr lang="en-US" altLang="en-US" dirty="0">
                <a:latin typeface="Times New Roman" charset="0"/>
                <a:ea typeface="MS PGothic" charset="-128"/>
              </a:rPr>
              <a:t>        a.    Gallbladder inflammation</a:t>
            </a:r>
          </a:p>
          <a:p>
            <a:r>
              <a:rPr lang="en-US" altLang="en-US" dirty="0">
                <a:latin typeface="Times New Roman" charset="0"/>
                <a:ea typeface="MS PGothic" charset="-128"/>
              </a:rPr>
              <a:t>4.    Acute appendicitis</a:t>
            </a:r>
          </a:p>
          <a:p>
            <a:r>
              <a:rPr lang="en-US" altLang="en-US" dirty="0">
                <a:latin typeface="Times New Roman" charset="0"/>
                <a:ea typeface="MS PGothic" charset="-128"/>
              </a:rPr>
              <a:t>	</a:t>
            </a: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57B0509-3E9A-D642-9E25-F44A1012A6DF}" type="slidenum">
              <a:rPr lang="en-US" altLang="en-US" sz="1200"/>
              <a:pPr eaLnBrk="1" hangingPunct="1"/>
              <a:t>24</a:t>
            </a:fld>
            <a:endParaRPr lang="en-US" altLang="en-US" sz="1200" dirty="0"/>
          </a:p>
        </p:txBody>
      </p:sp>
    </p:spTree>
    <p:extLst>
      <p:ext uri="{BB962C8B-B14F-4D97-AF65-F5344CB8AC3E}">
        <p14:creationId xmlns:p14="http://schemas.microsoft.com/office/powerpoint/2010/main" val="1511586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Abdominal pain</a:t>
            </a:r>
            <a:endParaRPr lang="en-US" altLang="en-US" b="1" dirty="0">
              <a:latin typeface="Times New Roman" charset="0"/>
              <a:ea typeface="MS PGothic" charset="-128"/>
            </a:endParaRPr>
          </a:p>
          <a:p>
            <a:r>
              <a:rPr lang="en-US" altLang="en-US" dirty="0">
                <a:latin typeface="Times New Roman" charset="0"/>
                <a:ea typeface="MS PGothic" charset="-128"/>
              </a:rPr>
              <a:t>       1.    Two different types of nerves supply the peritoneum.</a:t>
            </a:r>
          </a:p>
          <a:p>
            <a:r>
              <a:rPr lang="en-US" altLang="en-US" dirty="0">
                <a:latin typeface="Times New Roman" charset="0"/>
                <a:ea typeface="MS PGothic" charset="-128"/>
              </a:rPr>
              <a:t>              a.   Parietal peritoneum: supplied by the same nerves that supply the skin of the abdomen.</a:t>
            </a:r>
          </a:p>
          <a:p>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Can easily identify and localize a point of irritation</a:t>
            </a:r>
          </a:p>
          <a:p>
            <a:r>
              <a:rPr lang="en-US" altLang="en-US" dirty="0">
                <a:latin typeface="Times New Roman" charset="0"/>
                <a:ea typeface="MS PGothic" charset="-128"/>
              </a:rPr>
              <a:t>              b.    Visceral peritoneum is supplied by the autonomic nervous system.</a:t>
            </a:r>
          </a:p>
          <a:p>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Nerves less able to identify and localize pain.</a:t>
            </a:r>
          </a:p>
          <a:p>
            <a:r>
              <a:rPr lang="en-US" sz="1200" kern="1200" dirty="0">
                <a:solidFill>
                  <a:schemeClr val="tx1"/>
                </a:solidFill>
                <a:effectLst/>
                <a:latin typeface="Times New Roman" pitchFamily="18" charset="0"/>
                <a:ea typeface="MS PGothic" pitchFamily="34" charset="-128"/>
                <a:cs typeface="+mn-cs"/>
              </a:rPr>
              <a:t>        2.    Referred pain </a:t>
            </a:r>
          </a:p>
          <a:p>
            <a:r>
              <a:rPr lang="en-US" sz="1200" kern="1200" dirty="0">
                <a:solidFill>
                  <a:schemeClr val="tx1"/>
                </a:solidFill>
                <a:effectLst/>
                <a:latin typeface="Times New Roman" pitchFamily="18" charset="0"/>
                <a:ea typeface="MS PGothic" pitchFamily="34" charset="-128"/>
                <a:cs typeface="+mn-cs"/>
              </a:rPr>
              <a:t>               a.    Results from the connection between the body’s two separate nervous systems.</a:t>
            </a:r>
          </a:p>
          <a:p>
            <a:r>
              <a:rPr lang="en-US" altLang="en-US" dirty="0">
                <a:latin typeface="Times New Roman" charset="0"/>
                <a:ea typeface="MS PGothic" charset="-128"/>
              </a:rPr>
              <a:t>			</a:t>
            </a: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CFDA103-45FE-9240-80E5-E9CFD44EDC47}" type="slidenum">
              <a:rPr lang="en-US" altLang="en-US" sz="1200"/>
              <a:pPr eaLnBrk="1" hangingPunct="1"/>
              <a:t>25</a:t>
            </a:fld>
            <a:endParaRPr lang="en-US" altLang="en-US" sz="1200" dirty="0"/>
          </a:p>
        </p:txBody>
      </p:sp>
    </p:spTree>
    <p:extLst>
      <p:ext uri="{BB962C8B-B14F-4D97-AF65-F5344CB8AC3E}">
        <p14:creationId xmlns:p14="http://schemas.microsoft.com/office/powerpoint/2010/main" val="5047279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Common causes of acute abdomen</a:t>
            </a:r>
            <a:endParaRPr lang="en-US" altLang="en-US" b="1"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       1.    Ulcers: protective layer of the mucous lining erodes, allowing acid to eat into the organ</a:t>
            </a:r>
          </a:p>
          <a:p>
            <a:r>
              <a:rPr lang="en-US" sz="1200" kern="1200" dirty="0">
                <a:solidFill>
                  <a:schemeClr val="tx1"/>
                </a:solidFill>
                <a:effectLst/>
                <a:latin typeface="Times New Roman" pitchFamily="18" charset="0"/>
                <a:ea typeface="MS PGothic" pitchFamily="34" charset="-128"/>
                <a:cs typeface="+mn-cs"/>
              </a:rPr>
              <a:t>             a.    Common causes</a:t>
            </a:r>
          </a:p>
          <a:p>
            <a:r>
              <a:rPr lang="en-US" sz="1200" kern="1200" dirty="0">
                <a:solidFill>
                  <a:schemeClr val="tx1"/>
                </a:solidFill>
                <a:effectLst/>
                <a:latin typeface="Times New Roman" pitchFamily="18" charset="0"/>
                <a:ea typeface="MS PGothic" pitchFamily="34" charset="-128"/>
                <a:cs typeface="+mn-cs"/>
              </a:rPr>
              <a:t>                   i.   Most peptic ulcers are caused by an infection of the stomach with </a:t>
            </a:r>
            <a:r>
              <a:rPr lang="en-US" sz="1200" i="1" kern="1200" dirty="0">
                <a:solidFill>
                  <a:schemeClr val="tx1"/>
                </a:solidFill>
                <a:effectLst/>
                <a:latin typeface="Times New Roman" pitchFamily="18" charset="0"/>
                <a:ea typeface="MS PGothic" pitchFamily="34" charset="-128"/>
                <a:cs typeface="+mn-cs"/>
              </a:rPr>
              <a:t>Heliobacter pylori</a:t>
            </a:r>
            <a:r>
              <a:rPr lang="en-US" sz="1200" kern="1200" dirty="0">
                <a:solidFill>
                  <a:schemeClr val="tx1"/>
                </a:solidFill>
                <a:effectLst/>
                <a:latin typeface="Times New Roman" pitchFamily="18" charset="0"/>
                <a:ea typeface="MS PGothic" pitchFamily="34" charset="-128"/>
                <a:cs typeface="+mn-cs"/>
              </a:rPr>
              <a:t> bacteria.</a:t>
            </a:r>
          </a:p>
          <a:p>
            <a:r>
              <a:rPr lang="en-US" sz="1200" kern="1200" dirty="0">
                <a:solidFill>
                  <a:schemeClr val="tx1"/>
                </a:solidFill>
                <a:effectLst/>
                <a:latin typeface="Times New Roman" pitchFamily="18" charset="0"/>
                <a:ea typeface="MS PGothic" pitchFamily="34" charset="-128"/>
                <a:cs typeface="+mn-cs"/>
              </a:rPr>
              <a:t>                   ii.   Chronic use of anti-inflammatory drugs (NSAIDs)</a:t>
            </a:r>
          </a:p>
          <a:p>
            <a:r>
              <a:rPr lang="en-US" sz="1200" kern="1200" dirty="0">
                <a:solidFill>
                  <a:schemeClr val="tx1"/>
                </a:solidFill>
                <a:effectLst/>
                <a:latin typeface="Times New Roman" pitchFamily="18" charset="0"/>
                <a:ea typeface="MS PGothic" pitchFamily="34" charset="-128"/>
                <a:cs typeface="+mn-cs"/>
              </a:rPr>
              <a:t>             b.    Signs and symptoms</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i.</a:t>
            </a:r>
            <a:r>
              <a:rPr lang="en-US" sz="1200" kern="1200" dirty="0">
                <a:solidFill>
                  <a:schemeClr val="tx1"/>
                </a:solidFill>
                <a:effectLst/>
                <a:latin typeface="Times New Roman" pitchFamily="18" charset="0"/>
                <a:ea typeface="MS PGothic" pitchFamily="34" charset="-128"/>
                <a:cs typeface="+mn-cs"/>
              </a:rPr>
              <a:t>      Gnawing pain in the stomach</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ii.</a:t>
            </a:r>
            <a:r>
              <a:rPr lang="en-US" sz="1200" kern="1200" dirty="0">
                <a:solidFill>
                  <a:schemeClr val="tx1"/>
                </a:solidFill>
                <a:effectLst/>
                <a:latin typeface="Times New Roman" pitchFamily="18" charset="0"/>
                <a:ea typeface="MS PGothic" pitchFamily="34" charset="-128"/>
                <a:cs typeface="+mn-cs"/>
              </a:rPr>
              <a:t>     Nausea, vomiting, belching, and heartburn.</a:t>
            </a:r>
          </a:p>
          <a:p>
            <a:r>
              <a:rPr lang="en-US" sz="1200" kern="1200" dirty="0">
                <a:solidFill>
                  <a:schemeClr val="tx1"/>
                </a:solidFill>
                <a:effectLst/>
                <a:latin typeface="Times New Roman" pitchFamily="18" charset="0"/>
                <a:ea typeface="MS PGothic" pitchFamily="34" charset="-128"/>
                <a:cs typeface="+mn-cs"/>
              </a:rPr>
              <a:t>             c.    Complications</a:t>
            </a:r>
          </a:p>
          <a:p>
            <a:r>
              <a:rPr lang="en-US" sz="1200" kern="1200" dirty="0">
                <a:solidFill>
                  <a:schemeClr val="tx1"/>
                </a:solidFill>
                <a:effectLst/>
                <a:latin typeface="Times New Roman" pitchFamily="18" charset="0"/>
                <a:ea typeface="MS PGothic" pitchFamily="34" charset="-128"/>
                <a:cs typeface="+mn-cs"/>
              </a:rPr>
              <a:t>                   i.      Hematemesis</a:t>
            </a:r>
          </a:p>
          <a:p>
            <a:r>
              <a:rPr lang="en-US" sz="1200" kern="1200" dirty="0">
                <a:solidFill>
                  <a:schemeClr val="tx1"/>
                </a:solidFill>
                <a:effectLst/>
                <a:latin typeface="Times New Roman" pitchFamily="18" charset="0"/>
                <a:ea typeface="MS PGothic" pitchFamily="34" charset="-128"/>
                <a:cs typeface="+mn-cs"/>
              </a:rPr>
              <a:t>                   ii.     Melena</a:t>
            </a:r>
          </a:p>
          <a:p>
            <a:r>
              <a:rPr lang="en-US" sz="1200" kern="1200" dirty="0">
                <a:solidFill>
                  <a:schemeClr val="tx1"/>
                </a:solidFill>
                <a:effectLst/>
                <a:latin typeface="Times New Roman" pitchFamily="18" charset="0"/>
                <a:ea typeface="MS PGothic" pitchFamily="34" charset="-128"/>
                <a:cs typeface="+mn-cs"/>
              </a:rPr>
              <a:t>                   iii.    Peritonitis</a:t>
            </a:r>
          </a:p>
          <a:p>
            <a:endParaRPr lang="en-US" altLang="en-US" dirty="0">
              <a:latin typeface="Times New Roman" charset="0"/>
              <a:ea typeface="MS PGothic" charset="-128"/>
            </a:endParaRP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29983D4-BDA3-0844-BEC1-2329A80A081F}" type="slidenum">
              <a:rPr lang="en-US" altLang="en-US" sz="1200"/>
              <a:pPr eaLnBrk="1" hangingPunct="1"/>
              <a:t>26</a:t>
            </a:fld>
            <a:endParaRPr lang="en-US" altLang="en-US" sz="1200" dirty="0"/>
          </a:p>
        </p:txBody>
      </p:sp>
    </p:spTree>
    <p:extLst>
      <p:ext uri="{BB962C8B-B14F-4D97-AF65-F5344CB8AC3E}">
        <p14:creationId xmlns:p14="http://schemas.microsoft.com/office/powerpoint/2010/main" val="1640645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marL="228600" indent="-228600">
              <a:buAutoNum type="arabicPeriod" startAt="2"/>
            </a:pPr>
            <a:r>
              <a:rPr lang="en-US" altLang="en-US" dirty="0">
                <a:latin typeface="Times New Roman" charset="0"/>
                <a:ea typeface="MS PGothic" charset="-128"/>
              </a:rPr>
              <a:t>Gallstones </a:t>
            </a:r>
          </a:p>
          <a:p>
            <a:r>
              <a:rPr lang="en-US" sz="1200" kern="1200" dirty="0">
                <a:solidFill>
                  <a:schemeClr val="tx1"/>
                </a:solidFill>
                <a:effectLst/>
                <a:latin typeface="Times New Roman" pitchFamily="18" charset="0"/>
                <a:ea typeface="MS PGothic" pitchFamily="34" charset="-128"/>
                <a:cs typeface="+mn-cs"/>
              </a:rPr>
              <a:t>      a.    May form and block the outlet from the gallbladder</a:t>
            </a:r>
          </a:p>
          <a:p>
            <a:r>
              <a:rPr lang="en-US" sz="1200" kern="1200" dirty="0">
                <a:solidFill>
                  <a:schemeClr val="tx1"/>
                </a:solidFill>
                <a:effectLst/>
                <a:latin typeface="Times New Roman" pitchFamily="18" charset="0"/>
                <a:ea typeface="MS PGothic" pitchFamily="34" charset="-128"/>
                <a:cs typeface="+mn-cs"/>
              </a:rPr>
              <a:t>      b.    If the blockage is not relieved, inflammation of the gallbladder (cholecystitis) can occur.</a:t>
            </a:r>
          </a:p>
          <a:p>
            <a:r>
              <a:rPr lang="en-US" sz="1200" kern="1200" dirty="0">
                <a:solidFill>
                  <a:schemeClr val="tx1"/>
                </a:solidFill>
                <a:effectLst/>
                <a:latin typeface="Times New Roman" pitchFamily="18" charset="0"/>
                <a:ea typeface="MS PGothic" pitchFamily="34" charset="-128"/>
                <a:cs typeface="+mn-cs"/>
              </a:rPr>
              <a:t>      c.    Signs and symptoms</a:t>
            </a:r>
          </a:p>
          <a:p>
            <a:r>
              <a:rPr lang="en-US" sz="1200" kern="1200" dirty="0">
                <a:solidFill>
                  <a:schemeClr val="tx1"/>
                </a:solidFill>
                <a:effectLst/>
                <a:latin typeface="Times New Roman" pitchFamily="18" charset="0"/>
                <a:ea typeface="MS PGothic" pitchFamily="34" charset="-128"/>
                <a:cs typeface="+mn-cs"/>
              </a:rPr>
              <a:t>             i.     Constant, severe pain in the right upper or midabdominal region that may refer to the right upper back, shoulder area, or flank.</a:t>
            </a:r>
          </a:p>
          <a:p>
            <a:r>
              <a:rPr lang="en-US" sz="1200" kern="1200" dirty="0">
                <a:solidFill>
                  <a:schemeClr val="tx1"/>
                </a:solidFill>
                <a:effectLst/>
                <a:latin typeface="Times New Roman" pitchFamily="18" charset="0"/>
                <a:ea typeface="MS PGothic" pitchFamily="34" charset="-128"/>
                <a:cs typeface="+mn-cs"/>
              </a:rPr>
              <a:t>             ii.    Nausea, vomiting, indigestion, bloating, gas, and belching.</a:t>
            </a:r>
          </a:p>
          <a:p>
            <a:pPr marL="228600" indent="-228600">
              <a:buAutoNum type="arabicPeriod" startAt="2"/>
            </a:pPr>
            <a:endParaRPr lang="en-US" altLang="en-US" dirty="0">
              <a:latin typeface="Times New Roman" charset="0"/>
              <a:ea typeface="MS PGothic" charset="-128"/>
            </a:endParaRP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8561967-388E-B043-BB7C-B92A8FB26627}" type="slidenum">
              <a:rPr lang="en-US" altLang="en-US" sz="1200"/>
              <a:pPr eaLnBrk="1" hangingPunct="1"/>
              <a:t>27</a:t>
            </a:fld>
            <a:endParaRPr lang="en-US" altLang="en-US" sz="1200" dirty="0"/>
          </a:p>
        </p:txBody>
      </p:sp>
    </p:spTree>
    <p:extLst>
      <p:ext uri="{BB962C8B-B14F-4D97-AF65-F5344CB8AC3E}">
        <p14:creationId xmlns:p14="http://schemas.microsoft.com/office/powerpoint/2010/main" val="6458995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Pancreatitis</a:t>
            </a:r>
          </a:p>
          <a:p>
            <a:r>
              <a:rPr lang="en-US" sz="1200" kern="1200" dirty="0">
                <a:solidFill>
                  <a:schemeClr val="tx1"/>
                </a:solidFill>
                <a:effectLst/>
                <a:latin typeface="Times New Roman" pitchFamily="18" charset="0"/>
                <a:ea typeface="MS PGothic" pitchFamily="34" charset="-128"/>
                <a:cs typeface="+mn-cs"/>
              </a:rPr>
              <a:t>      a.    Common causes</a:t>
            </a:r>
          </a:p>
          <a:p>
            <a:r>
              <a:rPr lang="en-US" sz="1200" kern="1200" dirty="0">
                <a:solidFill>
                  <a:schemeClr val="tx1"/>
                </a:solidFill>
                <a:effectLst/>
                <a:latin typeface="Times New Roman" pitchFamily="18" charset="0"/>
                <a:ea typeface="MS PGothic" pitchFamily="34" charset="-128"/>
                <a:cs typeface="+mn-cs"/>
              </a:rPr>
              <a:t>             i.     An obstructing gallstone</a:t>
            </a:r>
          </a:p>
          <a:p>
            <a:r>
              <a:rPr lang="en-US" sz="1200" kern="1200" dirty="0">
                <a:solidFill>
                  <a:schemeClr val="tx1"/>
                </a:solidFill>
                <a:effectLst/>
                <a:latin typeface="Times New Roman" pitchFamily="18" charset="0"/>
                <a:ea typeface="MS PGothic" pitchFamily="34" charset="-128"/>
                <a:cs typeface="+mn-cs"/>
              </a:rPr>
              <a:t>             ii.    Alcohol abuse</a:t>
            </a:r>
          </a:p>
          <a:p>
            <a:r>
              <a:rPr lang="en-US" sz="1200" kern="1200" dirty="0">
                <a:solidFill>
                  <a:schemeClr val="tx1"/>
                </a:solidFill>
                <a:effectLst/>
                <a:latin typeface="Times New Roman" pitchFamily="18" charset="0"/>
                <a:ea typeface="MS PGothic" pitchFamily="34" charset="-128"/>
                <a:cs typeface="+mn-cs"/>
              </a:rPr>
              <a:t>     b.    Signs and symptoms</a:t>
            </a:r>
          </a:p>
          <a:p>
            <a:r>
              <a:rPr lang="en-US" sz="1200" kern="1200" dirty="0">
                <a:solidFill>
                  <a:schemeClr val="tx1"/>
                </a:solidFill>
                <a:effectLst/>
                <a:latin typeface="Times New Roman" pitchFamily="18" charset="0"/>
                <a:ea typeface="MS PGothic" pitchFamily="34" charset="-128"/>
                <a:cs typeface="+mn-cs"/>
              </a:rPr>
              <a:t>             i.   Severe pain in the upper left and right quadrants that can radiate to the back.</a:t>
            </a:r>
          </a:p>
          <a:p>
            <a:r>
              <a:rPr lang="en-US" sz="1200" kern="1200" dirty="0">
                <a:solidFill>
                  <a:schemeClr val="tx1"/>
                </a:solidFill>
                <a:effectLst/>
                <a:latin typeface="Times New Roman" pitchFamily="18" charset="0"/>
                <a:ea typeface="MS PGothic" pitchFamily="34" charset="-128"/>
                <a:cs typeface="+mn-cs"/>
              </a:rPr>
              <a:t>             ii.  Nausea, vomiting, abdominal distention, and tenderness.</a:t>
            </a:r>
          </a:p>
          <a:p>
            <a:r>
              <a:rPr lang="en-US" sz="1200" kern="1200" dirty="0">
                <a:solidFill>
                  <a:schemeClr val="tx1"/>
                </a:solidFill>
                <a:effectLst/>
                <a:latin typeface="Times New Roman" pitchFamily="18" charset="0"/>
                <a:ea typeface="MS PGothic" pitchFamily="34" charset="-128"/>
                <a:cs typeface="+mn-cs"/>
              </a:rPr>
              <a:t>      c.    Complications</a:t>
            </a:r>
          </a:p>
          <a:p>
            <a:r>
              <a:rPr lang="en-US" sz="1200" kern="1200" dirty="0">
                <a:solidFill>
                  <a:schemeClr val="tx1"/>
                </a:solidFill>
                <a:effectLst/>
                <a:latin typeface="Times New Roman" pitchFamily="18" charset="0"/>
                <a:ea typeface="MS PGothic" pitchFamily="34" charset="-128"/>
                <a:cs typeface="+mn-cs"/>
              </a:rPr>
              <a:t>             i.   Sepsis or hemorrhage</a:t>
            </a:r>
          </a:p>
          <a:p>
            <a:r>
              <a:rPr lang="en-US" altLang="en-US" dirty="0">
                <a:latin typeface="Times New Roman" charset="0"/>
                <a:ea typeface="MS PGothic" charset="-128"/>
              </a:rPr>
              <a:t>	</a:t>
            </a: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E02EC4A-8338-8E41-8C14-3B1B71AE856E}" type="slidenum">
              <a:rPr lang="en-US" altLang="en-US" sz="1200"/>
              <a:pPr eaLnBrk="1" hangingPunct="1"/>
              <a:t>28</a:t>
            </a:fld>
            <a:endParaRPr lang="en-US" altLang="en-US" sz="1200" dirty="0"/>
          </a:p>
        </p:txBody>
      </p:sp>
    </p:spTree>
    <p:extLst>
      <p:ext uri="{BB962C8B-B14F-4D97-AF65-F5344CB8AC3E}">
        <p14:creationId xmlns:p14="http://schemas.microsoft.com/office/powerpoint/2010/main" val="1037163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4.    Appendicitis: inflammation or infection in the appendix</a:t>
            </a:r>
          </a:p>
          <a:p>
            <a:r>
              <a:rPr lang="en-US" sz="1200" kern="1200" dirty="0">
                <a:solidFill>
                  <a:schemeClr val="tx1"/>
                </a:solidFill>
                <a:effectLst/>
                <a:latin typeface="Times New Roman" pitchFamily="18" charset="0"/>
                <a:ea typeface="MS PGothic" pitchFamily="34" charset="-128"/>
                <a:cs typeface="+mn-cs"/>
              </a:rPr>
              <a:t>       a.    Signs and symptoms</a:t>
            </a:r>
          </a:p>
          <a:p>
            <a:r>
              <a:rPr lang="en-US" sz="1200" kern="1200" dirty="0">
                <a:solidFill>
                  <a:schemeClr val="tx1"/>
                </a:solidFill>
                <a:effectLst/>
                <a:latin typeface="Times New Roman" pitchFamily="18" charset="0"/>
                <a:ea typeface="MS PGothic" pitchFamily="34" charset="-128"/>
                <a:cs typeface="+mn-cs"/>
              </a:rPr>
              <a:t>              i.   Initial pain that is generalized, dull, and diffuse, which may center in the umbilical area.</a:t>
            </a:r>
          </a:p>
          <a:p>
            <a:r>
              <a:rPr lang="en-US" sz="1200" kern="1200" dirty="0">
                <a:solidFill>
                  <a:schemeClr val="tx1"/>
                </a:solidFill>
                <a:effectLst/>
                <a:latin typeface="Times New Roman" pitchFamily="18" charset="0"/>
                <a:ea typeface="MS PGothic" pitchFamily="34" charset="-128"/>
                <a:cs typeface="+mn-cs"/>
              </a:rPr>
              <a:t>              ii.   Pain later localizes to the right lower quadrant.</a:t>
            </a:r>
          </a:p>
          <a:p>
            <a:r>
              <a:rPr lang="en-US" sz="1200" kern="1200" dirty="0">
                <a:solidFill>
                  <a:schemeClr val="tx1"/>
                </a:solidFill>
                <a:effectLst/>
                <a:latin typeface="Times New Roman" pitchFamily="18" charset="0"/>
                <a:ea typeface="MS PGothic" pitchFamily="34" charset="-128"/>
                <a:cs typeface="+mn-cs"/>
              </a:rPr>
              <a:t>              iii.  May have referred pain.</a:t>
            </a:r>
          </a:p>
          <a:p>
            <a:r>
              <a:rPr lang="en-US" sz="1200" kern="1200" dirty="0">
                <a:solidFill>
                  <a:schemeClr val="tx1"/>
                </a:solidFill>
                <a:effectLst/>
                <a:latin typeface="Times New Roman" pitchFamily="18" charset="0"/>
                <a:ea typeface="MS PGothic" pitchFamily="34" charset="-128"/>
                <a:cs typeface="+mn-cs"/>
              </a:rPr>
              <a:t>              iv.  Nausea, vomiting, anorexia, fever, and chills.</a:t>
            </a:r>
          </a:p>
          <a:p>
            <a:r>
              <a:rPr lang="en-US" sz="1200" kern="1200" dirty="0">
                <a:solidFill>
                  <a:schemeClr val="tx1"/>
                </a:solidFill>
                <a:effectLst/>
                <a:latin typeface="Times New Roman" pitchFamily="18" charset="0"/>
                <a:ea typeface="MS PGothic" pitchFamily="34" charset="-128"/>
                <a:cs typeface="+mn-cs"/>
              </a:rPr>
              <a:t>              v.   Rebound tenderness</a:t>
            </a:r>
          </a:p>
          <a:p>
            <a:r>
              <a:rPr lang="en-US" sz="1200" kern="1200" dirty="0">
                <a:solidFill>
                  <a:schemeClr val="tx1"/>
                </a:solidFill>
                <a:effectLst/>
                <a:latin typeface="Times New Roman" pitchFamily="18" charset="0"/>
                <a:ea typeface="MS PGothic" pitchFamily="34" charset="-128"/>
                <a:cs typeface="+mn-cs"/>
              </a:rPr>
              <a:t>      b.    Complications</a:t>
            </a:r>
          </a:p>
          <a:p>
            <a:r>
              <a:rPr lang="en-US" sz="1200" kern="1200" dirty="0">
                <a:solidFill>
                  <a:schemeClr val="tx1"/>
                </a:solidFill>
                <a:effectLst/>
                <a:latin typeface="Times New Roman" pitchFamily="18" charset="0"/>
                <a:ea typeface="MS PGothic" pitchFamily="34" charset="-128"/>
                <a:cs typeface="+mn-cs"/>
              </a:rPr>
              <a:t>             i.   Abscess</a:t>
            </a:r>
          </a:p>
          <a:p>
            <a:r>
              <a:rPr lang="en-US" sz="1200" kern="1200" dirty="0">
                <a:solidFill>
                  <a:schemeClr val="tx1"/>
                </a:solidFill>
                <a:effectLst/>
                <a:latin typeface="Times New Roman" pitchFamily="18" charset="0"/>
                <a:ea typeface="MS PGothic" pitchFamily="34" charset="-128"/>
                <a:cs typeface="+mn-cs"/>
              </a:rPr>
              <a:t>             ii.  Peritonitis</a:t>
            </a:r>
          </a:p>
          <a:p>
            <a:r>
              <a:rPr lang="en-US" sz="1200" kern="1200" dirty="0">
                <a:solidFill>
                  <a:schemeClr val="tx1"/>
                </a:solidFill>
                <a:effectLst/>
                <a:latin typeface="Times New Roman" pitchFamily="18" charset="0"/>
                <a:ea typeface="MS PGothic" pitchFamily="34" charset="-128"/>
                <a:cs typeface="+mn-cs"/>
              </a:rPr>
              <a:t>             iii.  Shock</a:t>
            </a:r>
          </a:p>
          <a:p>
            <a:r>
              <a:rPr lang="en-US" sz="1200" kern="1200" dirty="0">
                <a:solidFill>
                  <a:schemeClr val="tx1"/>
                </a:solidFill>
                <a:effectLst/>
                <a:latin typeface="Times New Roman" pitchFamily="18" charset="0"/>
                <a:ea typeface="MS PGothic" pitchFamily="34" charset="-128"/>
                <a:cs typeface="+mn-cs"/>
              </a:rPr>
              <a:t>5.    Gastrointestinal hemorrhage</a:t>
            </a:r>
          </a:p>
          <a:p>
            <a:r>
              <a:rPr lang="en-US" sz="1200" kern="1200" dirty="0">
                <a:solidFill>
                  <a:schemeClr val="tx1"/>
                </a:solidFill>
                <a:effectLst/>
                <a:latin typeface="Times New Roman" pitchFamily="18" charset="0"/>
                <a:ea typeface="MS PGothic" pitchFamily="34" charset="-128"/>
                <a:cs typeface="+mn-cs"/>
              </a:rPr>
              <a:t>       a.    Symptom of another disease, not a disease itself</a:t>
            </a:r>
          </a:p>
          <a:p>
            <a:r>
              <a:rPr lang="en-US" sz="1200" kern="1200" dirty="0">
                <a:solidFill>
                  <a:schemeClr val="tx1"/>
                </a:solidFill>
                <a:effectLst/>
                <a:latin typeface="Times New Roman" pitchFamily="18" charset="0"/>
                <a:ea typeface="MS PGothic" pitchFamily="34" charset="-128"/>
                <a:cs typeface="+mn-cs"/>
              </a:rPr>
              <a:t>       b.    May be acute or chronic</a:t>
            </a:r>
          </a:p>
          <a:p>
            <a:r>
              <a:rPr lang="en-US" sz="1200" kern="1200" dirty="0">
                <a:solidFill>
                  <a:schemeClr val="tx1"/>
                </a:solidFill>
                <a:effectLst/>
                <a:latin typeface="Times New Roman" pitchFamily="18" charset="0"/>
                <a:ea typeface="MS PGothic" pitchFamily="34" charset="-128"/>
                <a:cs typeface="+mn-cs"/>
              </a:rPr>
              <a:t>       c.    Can occur in upper or lower gastrointestinal tract</a:t>
            </a:r>
          </a:p>
          <a:p>
            <a:r>
              <a:rPr lang="en-US" sz="1200" kern="1200" dirty="0">
                <a:solidFill>
                  <a:schemeClr val="tx1"/>
                </a:solidFill>
                <a:effectLst/>
                <a:latin typeface="Times New Roman" pitchFamily="18" charset="0"/>
                <a:ea typeface="MS PGothic" pitchFamily="34" charset="-128"/>
                <a:cs typeface="+mn-cs"/>
              </a:rPr>
              <a:t>       d.   Common causes</a:t>
            </a:r>
          </a:p>
          <a:p>
            <a:r>
              <a:rPr lang="en-US" sz="1200" kern="1200" dirty="0">
                <a:solidFill>
                  <a:schemeClr val="tx1"/>
                </a:solidFill>
                <a:effectLst/>
                <a:latin typeface="Times New Roman" pitchFamily="18" charset="0"/>
                <a:ea typeface="MS PGothic" pitchFamily="34" charset="-128"/>
                <a:cs typeface="+mn-cs"/>
              </a:rPr>
              <a:t>              i.   Upper GI tract: esophagitis, esophageal varices, or Mallory-Weiss tear.</a:t>
            </a:r>
          </a:p>
          <a:p>
            <a:r>
              <a:rPr lang="en-US" sz="1200" kern="1200" dirty="0">
                <a:solidFill>
                  <a:schemeClr val="tx1"/>
                </a:solidFill>
                <a:effectLst/>
                <a:latin typeface="Times New Roman" pitchFamily="18" charset="0"/>
                <a:ea typeface="MS PGothic" pitchFamily="34" charset="-128"/>
                <a:cs typeface="+mn-cs"/>
              </a:rPr>
              <a:t>              ii.  Lower GI tract: Inflammation, diverticulosis, diverticulitis, cancer, and hemorrhoids.</a:t>
            </a:r>
          </a:p>
          <a:p>
            <a:r>
              <a:rPr lang="en-US" sz="1200" kern="1200" dirty="0">
                <a:solidFill>
                  <a:schemeClr val="tx1"/>
                </a:solidFill>
                <a:effectLst/>
                <a:latin typeface="Times New Roman" pitchFamily="18" charset="0"/>
                <a:ea typeface="MS PGothic" pitchFamily="34" charset="-128"/>
                <a:cs typeface="+mn-cs"/>
              </a:rPr>
              <a:t>       e.    Signs and symptoms</a:t>
            </a:r>
          </a:p>
          <a:p>
            <a:r>
              <a:rPr lang="en-US" sz="1200" kern="1200" dirty="0">
                <a:solidFill>
                  <a:schemeClr val="tx1"/>
                </a:solidFill>
                <a:effectLst/>
                <a:latin typeface="Times New Roman" pitchFamily="18" charset="0"/>
                <a:ea typeface="MS PGothic" pitchFamily="34" charset="-128"/>
                <a:cs typeface="+mn-cs"/>
              </a:rPr>
              <a:t>              i.   Upper GI tract: Hematemesis and melena</a:t>
            </a:r>
          </a:p>
          <a:p>
            <a:r>
              <a:rPr lang="en-US" sz="1200" kern="1200" dirty="0">
                <a:solidFill>
                  <a:schemeClr val="tx1"/>
                </a:solidFill>
                <a:effectLst/>
                <a:latin typeface="Times New Roman" pitchFamily="18" charset="0"/>
                <a:ea typeface="MS PGothic" pitchFamily="34" charset="-128"/>
                <a:cs typeface="+mn-cs"/>
              </a:rPr>
              <a:t>              ii.  Lower Gi tract: Bright red stools</a:t>
            </a:r>
          </a:p>
          <a:p>
            <a:r>
              <a:rPr lang="en-US" altLang="en-US" dirty="0">
                <a:latin typeface="Times New Roman" charset="0"/>
                <a:ea typeface="MS PGothic" charset="-128"/>
              </a:rPr>
              <a:t>	</a:t>
            </a: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DA876E7-B03A-884D-A192-30C56C10B1F0}" type="slidenum">
              <a:rPr lang="en-US" altLang="en-US" sz="1200"/>
              <a:pPr eaLnBrk="1" hangingPunct="1"/>
              <a:t>29</a:t>
            </a:fld>
            <a:endParaRPr lang="en-US" altLang="en-US" sz="1200" dirty="0"/>
          </a:p>
        </p:txBody>
      </p:sp>
    </p:spTree>
    <p:extLst>
      <p:ext uri="{BB962C8B-B14F-4D97-AF65-F5344CB8AC3E}">
        <p14:creationId xmlns:p14="http://schemas.microsoft.com/office/powerpoint/2010/main" val="1552095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6.    Esophagitis</a:t>
            </a:r>
          </a:p>
          <a:p>
            <a:r>
              <a:rPr lang="en-US" sz="1200" kern="1200" dirty="0">
                <a:solidFill>
                  <a:schemeClr val="tx1"/>
                </a:solidFill>
                <a:effectLst/>
                <a:latin typeface="Times New Roman" pitchFamily="18" charset="0"/>
                <a:ea typeface="MS PGothic" pitchFamily="34" charset="-128"/>
                <a:cs typeface="+mn-cs"/>
              </a:rPr>
              <a:t>       a.    Occurs when the lining of the esophagus becomes inflamed by infection or acids from the stomach</a:t>
            </a:r>
          </a:p>
          <a:p>
            <a:r>
              <a:rPr lang="en-US" sz="1200" kern="1200" dirty="0">
                <a:solidFill>
                  <a:schemeClr val="tx1"/>
                </a:solidFill>
                <a:effectLst/>
                <a:latin typeface="Times New Roman" pitchFamily="18" charset="0"/>
                <a:ea typeface="MS PGothic" pitchFamily="34" charset="-128"/>
                <a:cs typeface="+mn-cs"/>
              </a:rPr>
              <a:t>       b.    Gastroesophageal reflux disease (GERD)</a:t>
            </a:r>
          </a:p>
          <a:p>
            <a:r>
              <a:rPr lang="en-US" sz="1200" kern="1200" dirty="0">
                <a:solidFill>
                  <a:schemeClr val="tx1"/>
                </a:solidFill>
                <a:effectLst/>
                <a:latin typeface="Times New Roman" pitchFamily="18" charset="0"/>
                <a:ea typeface="MS PGothic" pitchFamily="34" charset="-128"/>
                <a:cs typeface="+mn-cs"/>
              </a:rPr>
              <a:t>       c.    Signs and symptoms</a:t>
            </a:r>
          </a:p>
          <a:p>
            <a:r>
              <a:rPr lang="en-US" sz="1200" kern="1200" dirty="0">
                <a:solidFill>
                  <a:schemeClr val="tx1"/>
                </a:solidFill>
                <a:effectLst/>
                <a:latin typeface="Times New Roman" pitchFamily="18" charset="0"/>
                <a:ea typeface="MS PGothic" pitchFamily="34" charset="-128"/>
                <a:cs typeface="+mn-cs"/>
              </a:rPr>
              <a:t>              i.   Pain with swallowing and feeling like there is something stuck in his or her throat.</a:t>
            </a:r>
          </a:p>
          <a:p>
            <a:r>
              <a:rPr lang="en-US" sz="1200" kern="1200" dirty="0">
                <a:solidFill>
                  <a:schemeClr val="tx1"/>
                </a:solidFill>
                <a:effectLst/>
                <a:latin typeface="Times New Roman" pitchFamily="18" charset="0"/>
                <a:ea typeface="MS PGothic" pitchFamily="34" charset="-128"/>
                <a:cs typeface="+mn-cs"/>
              </a:rPr>
              <a:t>              ii.   Heartburn, nausea, vomiting, and sores in the mouth.</a:t>
            </a:r>
          </a:p>
          <a:p>
            <a:r>
              <a:rPr lang="en-US" sz="1200" kern="1200" dirty="0">
                <a:solidFill>
                  <a:schemeClr val="tx1"/>
                </a:solidFill>
                <a:effectLst/>
                <a:latin typeface="Times New Roman" pitchFamily="18" charset="0"/>
                <a:ea typeface="MS PGothic" pitchFamily="34" charset="-128"/>
                <a:cs typeface="+mn-cs"/>
              </a:rPr>
              <a:t>7.    Esophageal varices</a:t>
            </a:r>
          </a:p>
          <a:p>
            <a:r>
              <a:rPr lang="en-US" sz="1200" kern="1200" dirty="0">
                <a:solidFill>
                  <a:schemeClr val="tx1"/>
                </a:solidFill>
                <a:effectLst/>
                <a:latin typeface="Times New Roman" pitchFamily="18" charset="0"/>
                <a:ea typeface="MS PGothic" pitchFamily="34" charset="-128"/>
                <a:cs typeface="+mn-cs"/>
              </a:rPr>
              <a:t>       a.    Amount of pressure within blood vessels surrounding the esophagus increases, frequently as a result of liver failure. </a:t>
            </a:r>
          </a:p>
          <a:p>
            <a:r>
              <a:rPr lang="en-US" sz="1200" kern="1200" dirty="0">
                <a:solidFill>
                  <a:schemeClr val="tx1"/>
                </a:solidFill>
                <a:effectLst/>
                <a:latin typeface="Times New Roman" pitchFamily="18" charset="0"/>
                <a:ea typeface="MS PGothic" pitchFamily="34" charset="-128"/>
                <a:cs typeface="+mn-cs"/>
              </a:rPr>
              <a:t>       b.    Common causes</a:t>
            </a:r>
          </a:p>
          <a:p>
            <a:r>
              <a:rPr lang="en-US" sz="1200" kern="1200" dirty="0">
                <a:solidFill>
                  <a:schemeClr val="tx1"/>
                </a:solidFill>
                <a:effectLst/>
                <a:latin typeface="Times New Roman" pitchFamily="18" charset="0"/>
                <a:ea typeface="MS PGothic" pitchFamily="34" charset="-128"/>
                <a:cs typeface="+mn-cs"/>
              </a:rPr>
              <a:t>              i.   alcohol in industrialized countries</a:t>
            </a:r>
          </a:p>
          <a:p>
            <a:r>
              <a:rPr lang="en-US" sz="1200" kern="1200" dirty="0">
                <a:solidFill>
                  <a:schemeClr val="tx1"/>
                </a:solidFill>
                <a:effectLst/>
                <a:latin typeface="Times New Roman" pitchFamily="18" charset="0"/>
                <a:ea typeface="MS PGothic" pitchFamily="34" charset="-128"/>
                <a:cs typeface="+mn-cs"/>
              </a:rPr>
              <a:t>              ii.  viral hepatitis in developing countries</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c.</a:t>
            </a:r>
            <a:r>
              <a:rPr lang="en-US" sz="1200" kern="1200" dirty="0">
                <a:solidFill>
                  <a:schemeClr val="tx1"/>
                </a:solidFill>
                <a:effectLst/>
                <a:latin typeface="Times New Roman" pitchFamily="18" charset="0"/>
                <a:ea typeface="MS PGothic" pitchFamily="34" charset="-128"/>
                <a:cs typeface="+mn-cs"/>
              </a:rPr>
              <a:t>    With a gradual disease process, patients will initially shows signs of liver disease.</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d.</a:t>
            </a:r>
            <a:r>
              <a:rPr lang="en-US" sz="1200" kern="1200" dirty="0">
                <a:solidFill>
                  <a:schemeClr val="tx1"/>
                </a:solidFill>
                <a:effectLst/>
                <a:latin typeface="Times New Roman" pitchFamily="18" charset="0"/>
                <a:ea typeface="MS PGothic" pitchFamily="34" charset="-128"/>
                <a:cs typeface="+mn-cs"/>
              </a:rPr>
              <a:t>    Rupture of varices is far more sudden.</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i.</a:t>
            </a:r>
            <a:r>
              <a:rPr lang="en-US" sz="1200" kern="1200" dirty="0">
                <a:solidFill>
                  <a:schemeClr val="tx1"/>
                </a:solidFill>
                <a:effectLst/>
                <a:latin typeface="Times New Roman" pitchFamily="18" charset="0"/>
                <a:ea typeface="MS PGothic" pitchFamily="34" charset="-128"/>
                <a:cs typeface="+mn-cs"/>
              </a:rPr>
              <a:t>    Signs and symptoms: sudden onset discomfort in the epigastric region or sternum; difficulty swallowing, vomiting of bright red blood, hypotension, and signs of shock.</a:t>
            </a:r>
          </a:p>
          <a:p>
            <a:r>
              <a:rPr lang="en-US" sz="1200" kern="1200" dirty="0">
                <a:solidFill>
                  <a:schemeClr val="tx1"/>
                </a:solidFill>
                <a:effectLst/>
                <a:latin typeface="Times New Roman" pitchFamily="18" charset="0"/>
                <a:ea typeface="MS PGothic" pitchFamily="34" charset="-128"/>
                <a:cs typeface="+mn-cs"/>
              </a:rPr>
              <a:t>              ii.    Complications: significant blood loss</a:t>
            </a:r>
          </a:p>
          <a:p>
            <a:endParaRPr lang="en-US" altLang="en-US" dirty="0">
              <a:latin typeface="Times New Roman" charset="0"/>
              <a:ea typeface="MS PGothic" charset="-128"/>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CF74781-7F05-484F-82B9-4D618FB45700}" type="slidenum">
              <a:rPr lang="en-US" altLang="en-US" sz="1200"/>
              <a:pPr eaLnBrk="1" hangingPunct="1"/>
              <a:t>30</a:t>
            </a:fld>
            <a:endParaRPr lang="en-US" altLang="en-US" sz="1200" dirty="0"/>
          </a:p>
        </p:txBody>
      </p:sp>
    </p:spTree>
    <p:extLst>
      <p:ext uri="{BB962C8B-B14F-4D97-AF65-F5344CB8AC3E}">
        <p14:creationId xmlns:p14="http://schemas.microsoft.com/office/powerpoint/2010/main" val="583510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dirty="0">
              <a:latin typeface="Times New Roman" charset="0"/>
              <a:ea typeface="MS PGothic" charset="-128"/>
            </a:endParaRPr>
          </a:p>
          <a:p>
            <a:r>
              <a:rPr lang="en-US" altLang="en-US" dirty="0">
                <a:latin typeface="Times New Roman" charset="0"/>
                <a:ea typeface="MS PGothic" charset="-128"/>
              </a:rPr>
              <a:t>Anatomy, physiology, pathophysiology, assessment, and management of</a:t>
            </a:r>
          </a:p>
          <a:p>
            <a:r>
              <a:rPr lang="en-US" altLang="en-US" dirty="0">
                <a:latin typeface="Times New Roman" charset="0"/>
                <a:ea typeface="MS PGothic" charset="-128"/>
              </a:rPr>
              <a:t>• Acute and chronic gastrointestinal hemorrhage </a:t>
            </a:r>
          </a:p>
          <a:p>
            <a:r>
              <a:rPr lang="en-US" altLang="en-US" dirty="0">
                <a:latin typeface="Times New Roman" charset="0"/>
                <a:ea typeface="MS PGothic" charset="-128"/>
              </a:rPr>
              <a:t>• Peritonitis </a:t>
            </a:r>
          </a:p>
          <a:p>
            <a:r>
              <a:rPr lang="en-US" altLang="en-US" dirty="0">
                <a:latin typeface="Times New Roman" charset="0"/>
                <a:ea typeface="MS PGothic" charset="-128"/>
              </a:rPr>
              <a:t>• Ulcerative diseases </a:t>
            </a:r>
          </a:p>
          <a:p>
            <a:endParaRPr lang="en-US" altLang="en-US" dirty="0">
              <a:latin typeface="Times New Roman" charset="0"/>
              <a:ea typeface="MS PGothic" charset="-128"/>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375ECD0-02E8-BA4A-97E8-18D5674BB5BD}" type="slidenum">
              <a:rPr lang="en-US" altLang="en-US" sz="1200"/>
              <a:pPr eaLnBrk="1" hangingPunct="1"/>
              <a:t>4</a:t>
            </a:fld>
            <a:endParaRPr lang="en-US" altLang="en-US" sz="1200" dirty="0"/>
          </a:p>
        </p:txBody>
      </p:sp>
    </p:spTree>
    <p:extLst>
      <p:ext uri="{BB962C8B-B14F-4D97-AF65-F5344CB8AC3E}">
        <p14:creationId xmlns:p14="http://schemas.microsoft.com/office/powerpoint/2010/main" val="5336933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8.    Mallory-Weiss syndrome: junction between the esophagus and the stomach tears</a:t>
            </a:r>
          </a:p>
          <a:p>
            <a:r>
              <a:rPr lang="en-US" sz="1200" kern="1200" dirty="0">
                <a:solidFill>
                  <a:schemeClr val="tx1"/>
                </a:solidFill>
                <a:effectLst/>
                <a:latin typeface="Times New Roman" pitchFamily="18" charset="0"/>
                <a:ea typeface="MS PGothic" pitchFamily="34" charset="-128"/>
                <a:cs typeface="+mn-cs"/>
              </a:rPr>
              <a:t>       a.    Common causes</a:t>
            </a:r>
          </a:p>
          <a:p>
            <a:r>
              <a:rPr lang="en-US" sz="1200" kern="1200" dirty="0">
                <a:solidFill>
                  <a:schemeClr val="tx1"/>
                </a:solidFill>
                <a:effectLst/>
                <a:latin typeface="Times New Roman" pitchFamily="18" charset="0"/>
                <a:ea typeface="MS PGothic" pitchFamily="34" charset="-128"/>
                <a:cs typeface="+mn-cs"/>
              </a:rPr>
              <a:t>              i.   violent coughing or vomiting</a:t>
            </a:r>
          </a:p>
          <a:p>
            <a:r>
              <a:rPr lang="en-US" sz="1200" kern="1200" dirty="0">
                <a:solidFill>
                  <a:schemeClr val="tx1"/>
                </a:solidFill>
                <a:effectLst/>
                <a:latin typeface="Times New Roman" pitchFamily="18" charset="0"/>
                <a:ea typeface="MS PGothic" pitchFamily="34" charset="-128"/>
                <a:cs typeface="+mn-cs"/>
              </a:rPr>
              <a:t>       b.    Signs and symptoms</a:t>
            </a:r>
          </a:p>
          <a:p>
            <a:r>
              <a:rPr lang="en-US" sz="1200" kern="1200" dirty="0">
                <a:solidFill>
                  <a:schemeClr val="tx1"/>
                </a:solidFill>
                <a:effectLst/>
                <a:latin typeface="Times New Roman" pitchFamily="18" charset="0"/>
                <a:ea typeface="MS PGothic" pitchFamily="34" charset="-128"/>
                <a:cs typeface="+mn-cs"/>
              </a:rPr>
              <a:t>              i.   signs of shock, upper abdominal pain, hematemesis, and melena.</a:t>
            </a:r>
          </a:p>
          <a:p>
            <a:r>
              <a:rPr lang="en-US" sz="1200" kern="1200" dirty="0">
                <a:solidFill>
                  <a:schemeClr val="tx1"/>
                </a:solidFill>
                <a:effectLst/>
                <a:latin typeface="Times New Roman" pitchFamily="18" charset="0"/>
                <a:ea typeface="MS PGothic" pitchFamily="34" charset="-128"/>
                <a:cs typeface="+mn-cs"/>
              </a:rPr>
              <a:t>9.    Gastroenteritis</a:t>
            </a:r>
          </a:p>
          <a:p>
            <a:r>
              <a:rPr lang="en-US" sz="1200" kern="1200" dirty="0">
                <a:solidFill>
                  <a:schemeClr val="tx1"/>
                </a:solidFill>
                <a:effectLst/>
                <a:latin typeface="Times New Roman" pitchFamily="18" charset="0"/>
                <a:ea typeface="MS PGothic" pitchFamily="34" charset="-128"/>
                <a:cs typeface="+mn-cs"/>
              </a:rPr>
              <a:t>       a.    Infection combined with diarrhea, nausea, and vomiting</a:t>
            </a:r>
          </a:p>
          <a:p>
            <a:r>
              <a:rPr lang="en-US" sz="1200" kern="1200" dirty="0">
                <a:solidFill>
                  <a:schemeClr val="tx1"/>
                </a:solidFill>
                <a:effectLst/>
                <a:latin typeface="Times New Roman" pitchFamily="18" charset="0"/>
                <a:ea typeface="MS PGothic" pitchFamily="34" charset="-128"/>
                <a:cs typeface="+mn-cs"/>
              </a:rPr>
              <a:t>       b.    Can also be caused by noninfectious conditions </a:t>
            </a:r>
          </a:p>
          <a:p>
            <a:r>
              <a:rPr lang="en-US" sz="1200" kern="1200" dirty="0">
                <a:solidFill>
                  <a:schemeClr val="tx1"/>
                </a:solidFill>
                <a:effectLst/>
                <a:latin typeface="Times New Roman" pitchFamily="18" charset="0"/>
                <a:ea typeface="MS PGothic" pitchFamily="34" charset="-128"/>
                <a:cs typeface="+mn-cs"/>
              </a:rPr>
              <a:t>       c.    Signs and symptoms: diarrhea, with blood and/or pus, abdominal cramping, nausea, vomiting, fever, and anorexia.</a:t>
            </a:r>
          </a:p>
          <a:p>
            <a:r>
              <a:rPr lang="en-US" sz="1200" kern="1200" dirty="0">
                <a:solidFill>
                  <a:schemeClr val="tx1"/>
                </a:solidFill>
                <a:effectLst/>
                <a:latin typeface="Times New Roman" pitchFamily="18" charset="0"/>
                <a:ea typeface="MS PGothic" pitchFamily="34" charset="-128"/>
                <a:cs typeface="+mn-cs"/>
              </a:rPr>
              <a:t>       d.    Complications: dehydration and shock.</a:t>
            </a:r>
          </a:p>
          <a:p>
            <a:endParaRPr lang="en-US" altLang="en-US" dirty="0">
              <a:latin typeface="Times New Roman" charset="0"/>
              <a:ea typeface="MS PGothic" charset="-128"/>
            </a:endParaRPr>
          </a:p>
          <a:p>
            <a:r>
              <a:rPr lang="en-US" altLang="en-US" dirty="0">
                <a:latin typeface="Times New Roman" charset="0"/>
                <a:ea typeface="MS PGothic" charset="-128"/>
              </a:rPr>
              <a:t>	</a:t>
            </a: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7F2A6AA-9D95-6344-9BC0-32E4484B2A5B}" type="slidenum">
              <a:rPr lang="en-US" altLang="en-US" sz="1200"/>
              <a:pPr eaLnBrk="1" hangingPunct="1"/>
              <a:t>31</a:t>
            </a:fld>
            <a:endParaRPr lang="en-US" altLang="en-US" sz="1200" dirty="0"/>
          </a:p>
        </p:txBody>
      </p:sp>
    </p:spTree>
    <p:extLst>
      <p:ext uri="{BB962C8B-B14F-4D97-AF65-F5344CB8AC3E}">
        <p14:creationId xmlns:p14="http://schemas.microsoft.com/office/powerpoint/2010/main" val="16570951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10.    Diverticulitis</a:t>
            </a:r>
          </a:p>
          <a:p>
            <a:r>
              <a:rPr lang="en-US" sz="1200" kern="1200" dirty="0">
                <a:solidFill>
                  <a:schemeClr val="tx1"/>
                </a:solidFill>
                <a:effectLst/>
                <a:latin typeface="Times New Roman" pitchFamily="18" charset="0"/>
                <a:ea typeface="MS PGothic" pitchFamily="34" charset="-128"/>
                <a:cs typeface="+mn-cs"/>
              </a:rPr>
              <a:t>         a.    Lack of fiber in the diet causes the consistency of stools became more solid, requiring more intestinal contractions and increasing pressure in the colon. </a:t>
            </a:r>
          </a:p>
          <a:p>
            <a:r>
              <a:rPr lang="en-US" sz="1200" kern="1200" dirty="0">
                <a:solidFill>
                  <a:schemeClr val="tx1"/>
                </a:solidFill>
                <a:effectLst/>
                <a:latin typeface="Times New Roman" pitchFamily="18" charset="0"/>
                <a:ea typeface="MS PGothic" pitchFamily="34" charset="-128"/>
                <a:cs typeface="+mn-cs"/>
              </a:rPr>
              <a:t>         b.    Bulges in the colonic walls result from increased intestinal contractions.</a:t>
            </a:r>
          </a:p>
          <a:p>
            <a:r>
              <a:rPr lang="en-US" sz="1200" kern="1200" dirty="0">
                <a:solidFill>
                  <a:schemeClr val="tx1"/>
                </a:solidFill>
                <a:effectLst/>
                <a:latin typeface="Times New Roman" pitchFamily="18" charset="0"/>
                <a:ea typeface="MS PGothic" pitchFamily="34" charset="-128"/>
                <a:cs typeface="+mn-cs"/>
              </a:rPr>
              <a:t>                i.    Fecal matter becomes caught in the bulges, allowing bacteria to collect, and resulting in inflammation and infection.</a:t>
            </a:r>
          </a:p>
          <a:p>
            <a:r>
              <a:rPr lang="en-US" sz="1200" kern="1200" dirty="0">
                <a:solidFill>
                  <a:schemeClr val="tx1"/>
                </a:solidFill>
                <a:effectLst/>
                <a:latin typeface="Times New Roman" pitchFamily="18" charset="0"/>
                <a:ea typeface="MS PGothic" pitchFamily="34" charset="-128"/>
                <a:cs typeface="+mn-cs"/>
              </a:rPr>
              <a:t>         c.    Signs and symptoms</a:t>
            </a:r>
          </a:p>
          <a:p>
            <a:r>
              <a:rPr lang="en-US" sz="1200" kern="1200" dirty="0">
                <a:solidFill>
                  <a:schemeClr val="tx1"/>
                </a:solidFill>
                <a:effectLst/>
                <a:latin typeface="Times New Roman" pitchFamily="18" charset="0"/>
                <a:ea typeface="MS PGothic" pitchFamily="34" charset="-128"/>
                <a:cs typeface="+mn-cs"/>
              </a:rPr>
              <a:t>                i.   Abdominal pain localized more in the left lower quadrant.</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d.</a:t>
            </a:r>
            <a:r>
              <a:rPr lang="en-US" sz="1200" kern="1200" dirty="0">
                <a:solidFill>
                  <a:schemeClr val="tx1"/>
                </a:solidFill>
                <a:effectLst/>
                <a:latin typeface="Times New Roman" pitchFamily="18" charset="0"/>
                <a:ea typeface="MS PGothic" pitchFamily="34" charset="-128"/>
                <a:cs typeface="+mn-cs"/>
              </a:rPr>
              <a:t>   Complications</a:t>
            </a:r>
          </a:p>
          <a:p>
            <a:r>
              <a:rPr lang="en-US" sz="1200" kern="1200" dirty="0">
                <a:solidFill>
                  <a:schemeClr val="tx1"/>
                </a:solidFill>
                <a:effectLst/>
                <a:latin typeface="Times New Roman" pitchFamily="18" charset="0"/>
                <a:ea typeface="MS PGothic" pitchFamily="34" charset="-128"/>
                <a:cs typeface="+mn-cs"/>
              </a:rPr>
              <a:t>               i.   Perforation of the intestinal wall leading to severe infection and shock.</a:t>
            </a:r>
          </a:p>
          <a:p>
            <a:r>
              <a:rPr lang="en-US" sz="1200" kern="1200" dirty="0">
                <a:solidFill>
                  <a:schemeClr val="tx1"/>
                </a:solidFill>
                <a:effectLst/>
                <a:latin typeface="Times New Roman" pitchFamily="18" charset="0"/>
                <a:ea typeface="MS PGothic" pitchFamily="34" charset="-128"/>
                <a:cs typeface="+mn-cs"/>
              </a:rPr>
              <a:t>11.    Hemorrhoids: created by swelling and inflammation of blood vessels surrounding rectum</a:t>
            </a:r>
          </a:p>
          <a:p>
            <a:r>
              <a:rPr lang="en-US" sz="1200" kern="1200" dirty="0">
                <a:solidFill>
                  <a:schemeClr val="tx1"/>
                </a:solidFill>
                <a:effectLst/>
                <a:latin typeface="Times New Roman" pitchFamily="18" charset="0"/>
                <a:ea typeface="MS PGothic" pitchFamily="34" charset="-128"/>
                <a:cs typeface="+mn-cs"/>
              </a:rPr>
              <a:t>         a.    Common causes</a:t>
            </a:r>
          </a:p>
          <a:p>
            <a:r>
              <a:rPr lang="en-US" sz="1200" kern="1200" dirty="0">
                <a:solidFill>
                  <a:schemeClr val="tx1"/>
                </a:solidFill>
                <a:effectLst/>
                <a:latin typeface="Times New Roman" pitchFamily="18" charset="0"/>
                <a:ea typeface="MS PGothic" pitchFamily="34" charset="-128"/>
                <a:cs typeface="+mn-cs"/>
              </a:rPr>
              <a:t>                i.   Conditions that increase pressure on the rectum or irritation of the rectum.</a:t>
            </a:r>
          </a:p>
          <a:p>
            <a:r>
              <a:rPr lang="en-US" sz="1200" kern="1200" dirty="0">
                <a:solidFill>
                  <a:schemeClr val="tx1"/>
                </a:solidFill>
                <a:effectLst/>
                <a:latin typeface="Times New Roman" pitchFamily="18" charset="0"/>
                <a:ea typeface="MS PGothic" pitchFamily="34" charset="-128"/>
                <a:cs typeface="+mn-cs"/>
              </a:rPr>
              <a:t>         b.    Signs and symptoms</a:t>
            </a:r>
          </a:p>
          <a:p>
            <a:r>
              <a:rPr lang="en-US" sz="1200" kern="1200" dirty="0">
                <a:solidFill>
                  <a:schemeClr val="tx1"/>
                </a:solidFill>
                <a:effectLst/>
                <a:latin typeface="Times New Roman" pitchFamily="18" charset="0"/>
                <a:ea typeface="MS PGothic" pitchFamily="34" charset="-128"/>
                <a:cs typeface="+mn-cs"/>
              </a:rPr>
              <a:t>                i.   Painless, bright red bleeding during defecation.</a:t>
            </a:r>
          </a:p>
          <a:p>
            <a:endParaRPr lang="en-US" altLang="en-US" dirty="0">
              <a:latin typeface="Times New Roman" charset="0"/>
              <a:ea typeface="MS PGothic" charset="-128"/>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63D41E1-6016-D247-8A6E-DAFC46A4AB00}" type="slidenum">
              <a:rPr lang="en-US" altLang="en-US" sz="1200"/>
              <a:pPr eaLnBrk="1" hangingPunct="1"/>
              <a:t>32</a:t>
            </a:fld>
            <a:endParaRPr lang="en-US" altLang="en-US" sz="1200" dirty="0"/>
          </a:p>
        </p:txBody>
      </p:sp>
    </p:spTree>
    <p:extLst>
      <p:ext uri="{BB962C8B-B14F-4D97-AF65-F5344CB8AC3E}">
        <p14:creationId xmlns:p14="http://schemas.microsoft.com/office/powerpoint/2010/main" val="833731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Urinary system</a:t>
            </a:r>
            <a:endParaRPr lang="en-US" altLang="en-US" b="1"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        1.    Cystitis (bladder inflammation) </a:t>
            </a:r>
          </a:p>
          <a:p>
            <a:r>
              <a:rPr lang="en-US" sz="1200" kern="1200" dirty="0">
                <a:solidFill>
                  <a:schemeClr val="tx1"/>
                </a:solidFill>
                <a:effectLst/>
                <a:latin typeface="Times New Roman" pitchFamily="18" charset="0"/>
                <a:ea typeface="MS PGothic" pitchFamily="34" charset="-128"/>
                <a:cs typeface="+mn-cs"/>
              </a:rPr>
              <a:t>               a.    Also called urinary tract infection (UTI)</a:t>
            </a:r>
          </a:p>
          <a:p>
            <a:r>
              <a:rPr lang="en-US" sz="1200" kern="1200" dirty="0">
                <a:solidFill>
                  <a:schemeClr val="tx1"/>
                </a:solidFill>
                <a:effectLst/>
                <a:latin typeface="Times New Roman" pitchFamily="18" charset="0"/>
                <a:ea typeface="MS PGothic" pitchFamily="34" charset="-128"/>
                <a:cs typeface="+mn-cs"/>
              </a:rPr>
              <a:t>               b.    Common cause</a:t>
            </a:r>
          </a:p>
          <a:p>
            <a:r>
              <a:rPr lang="en-US" sz="1200" kern="1200" dirty="0">
                <a:solidFill>
                  <a:schemeClr val="tx1"/>
                </a:solidFill>
                <a:effectLst/>
                <a:latin typeface="Times New Roman" pitchFamily="18" charset="0"/>
                <a:ea typeface="MS PGothic" pitchFamily="34" charset="-128"/>
                <a:cs typeface="+mn-cs"/>
              </a:rPr>
              <a:t>                      i.   Bacterial infection</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c.</a:t>
            </a:r>
            <a:r>
              <a:rPr lang="en-US" sz="1200" kern="1200" dirty="0">
                <a:solidFill>
                  <a:schemeClr val="tx1"/>
                </a:solidFill>
                <a:effectLst/>
                <a:latin typeface="Times New Roman" pitchFamily="18" charset="0"/>
                <a:ea typeface="MS PGothic" pitchFamily="34" charset="-128"/>
                <a:cs typeface="+mn-cs"/>
              </a:rPr>
              <a:t>    Signs and symptoms</a:t>
            </a:r>
          </a:p>
          <a:p>
            <a:r>
              <a:rPr lang="en-US" sz="1200" kern="1200" dirty="0">
                <a:solidFill>
                  <a:schemeClr val="tx1"/>
                </a:solidFill>
                <a:effectLst/>
                <a:latin typeface="Times New Roman" pitchFamily="18" charset="0"/>
                <a:ea typeface="MS PGothic" pitchFamily="34" charset="-128"/>
                <a:cs typeface="+mn-cs"/>
              </a:rPr>
              <a:t>                      i.   Midline lower abdominal pain</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ii.</a:t>
            </a:r>
            <a:r>
              <a:rPr lang="en-US" sz="1200" kern="1200" dirty="0">
                <a:solidFill>
                  <a:schemeClr val="tx1"/>
                </a:solidFill>
                <a:effectLst/>
                <a:latin typeface="Times New Roman" pitchFamily="18" charset="0"/>
                <a:ea typeface="MS PGothic" pitchFamily="34" charset="-128"/>
                <a:cs typeface="+mn-cs"/>
              </a:rPr>
              <a:t>  Blood in the urine, an urgency and frequency in urination, and pressure and pain around the bladder. </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d.</a:t>
            </a:r>
            <a:r>
              <a:rPr lang="en-US" sz="1200" kern="1200" dirty="0">
                <a:solidFill>
                  <a:schemeClr val="tx1"/>
                </a:solidFill>
                <a:effectLst/>
                <a:latin typeface="Times New Roman" pitchFamily="18" charset="0"/>
                <a:ea typeface="MS PGothic" pitchFamily="34" charset="-128"/>
                <a:cs typeface="+mn-cs"/>
              </a:rPr>
              <a:t>    Complications</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i.</a:t>
            </a:r>
            <a:r>
              <a:rPr lang="en-US" sz="1200" kern="1200" dirty="0">
                <a:solidFill>
                  <a:schemeClr val="tx1"/>
                </a:solidFill>
                <a:effectLst/>
                <a:latin typeface="Times New Roman" pitchFamily="18" charset="0"/>
                <a:ea typeface="MS PGothic" pitchFamily="34" charset="-128"/>
                <a:cs typeface="+mn-cs"/>
              </a:rPr>
              <a:t>   Kidney infection</a:t>
            </a:r>
          </a:p>
          <a:p>
            <a:r>
              <a:rPr lang="en-US" altLang="en-US" dirty="0">
                <a:latin typeface="Times New Roman" charset="0"/>
                <a:ea typeface="MS PGothic" charset="-128"/>
              </a:rPr>
              <a:t>	</a:t>
            </a: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5454B82-AAD6-654F-A67E-3A170970AFCE}" type="slidenum">
              <a:rPr lang="en-US" altLang="en-US" sz="1200"/>
              <a:pPr eaLnBrk="1" hangingPunct="1"/>
              <a:t>33</a:t>
            </a:fld>
            <a:endParaRPr lang="en-US" altLang="en-US" sz="1200" dirty="0"/>
          </a:p>
        </p:txBody>
      </p:sp>
    </p:spTree>
    <p:extLst>
      <p:ext uri="{BB962C8B-B14F-4D97-AF65-F5344CB8AC3E}">
        <p14:creationId xmlns:p14="http://schemas.microsoft.com/office/powerpoint/2010/main" val="10933454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marL="228600" indent="-228600">
              <a:buAutoNum type="alphaUcPeriod" startAt="7"/>
            </a:pPr>
            <a:r>
              <a:rPr lang="en-US" altLang="en-US" dirty="0">
                <a:latin typeface="Times New Roman" charset="0"/>
                <a:ea typeface="MS PGothic" charset="-128"/>
              </a:rPr>
              <a:t>Kidneys</a:t>
            </a:r>
            <a:endParaRPr lang="en-US" altLang="en-US" b="1" dirty="0">
              <a:latin typeface="Times New Roman" charset="0"/>
              <a:ea typeface="MS PGothic" charset="-128"/>
            </a:endParaRPr>
          </a:p>
          <a:p>
            <a:pPr marL="0" indent="0">
              <a:buNone/>
            </a:pPr>
            <a:r>
              <a:rPr lang="en-US" altLang="en-US" b="1" dirty="0">
                <a:latin typeface="Times New Roman" charset="0"/>
                <a:ea typeface="MS PGothic" charset="-128"/>
              </a:rPr>
              <a:t>      </a:t>
            </a:r>
            <a:r>
              <a:rPr lang="en-US" altLang="en-US" dirty="0">
                <a:latin typeface="Times New Roman" charset="0"/>
                <a:ea typeface="MS PGothic" charset="-128"/>
              </a:rPr>
              <a:t>1.    Play a major role in maintaining homeostasis</a:t>
            </a:r>
          </a:p>
          <a:p>
            <a:r>
              <a:rPr lang="en-US" altLang="en-US" dirty="0">
                <a:latin typeface="Times New Roman" charset="0"/>
                <a:ea typeface="MS PGothic" charset="-128"/>
              </a:rPr>
              <a:t>      2.    When the kidneys fail, uremia results.</a:t>
            </a:r>
          </a:p>
          <a:p>
            <a:r>
              <a:rPr lang="en-US" altLang="en-US" dirty="0">
                <a:latin typeface="Times New Roman" charset="0"/>
                <a:ea typeface="MS PGothic" charset="-128"/>
              </a:rPr>
              <a:t>      3.    Kidney stones can grow over time and cause blockage.</a:t>
            </a:r>
          </a:p>
          <a:p>
            <a:r>
              <a:rPr lang="en-US" altLang="en-US" dirty="0">
                <a:latin typeface="Times New Roman" charset="0"/>
                <a:ea typeface="MS PGothic" charset="-128"/>
              </a:rPr>
              <a:t>		</a:t>
            </a: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968AD86-9540-CF46-BC73-79221FA7E2DC}" type="slidenum">
              <a:rPr lang="en-US" altLang="en-US" sz="1200"/>
              <a:pPr eaLnBrk="1" hangingPunct="1"/>
              <a:t>34</a:t>
            </a:fld>
            <a:endParaRPr lang="en-US" altLang="en-US" sz="1200" dirty="0"/>
          </a:p>
        </p:txBody>
      </p:sp>
    </p:spTree>
    <p:extLst>
      <p:ext uri="{BB962C8B-B14F-4D97-AF65-F5344CB8AC3E}">
        <p14:creationId xmlns:p14="http://schemas.microsoft.com/office/powerpoint/2010/main" val="19872137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endParaRPr lang="en-US" altLang="en-US" sz="1200" dirty="0">
              <a:effectLst/>
              <a:latin typeface="Times New Roman" charset="0"/>
              <a:ea typeface="MS PGothic" charset="-128"/>
            </a:endParaRPr>
          </a:p>
          <a:p>
            <a:endParaRPr lang="en-US" sz="1200" dirty="0">
              <a:effectLst/>
              <a:latin typeface="Times New Roman" charset="0"/>
              <a:ea typeface="MS PGothic" charset="-128"/>
            </a:endParaRPr>
          </a:p>
          <a:p>
            <a:pPr marL="228600" indent="-228600">
              <a:buAutoNum type="arabicPeriod" startAt="4"/>
            </a:pPr>
            <a:r>
              <a:rPr lang="en-US" sz="1200" dirty="0">
                <a:effectLst/>
                <a:latin typeface="Times New Roman" panose="02020603050405020304" pitchFamily="18" charset="0"/>
                <a:ea typeface="Times New Roman" panose="02020603050405020304" pitchFamily="18" charset="0"/>
              </a:rPr>
              <a:t>Acute kidney failure</a:t>
            </a:r>
          </a:p>
          <a:p>
            <a:pPr marL="0" indent="0">
              <a:buNone/>
            </a:pPr>
            <a:r>
              <a:rPr lang="en-US" sz="1200" dirty="0">
                <a:effectLst/>
                <a:latin typeface="Times New Roman" panose="02020603050405020304" pitchFamily="18" charset="0"/>
                <a:ea typeface="Times New Roman" panose="02020603050405020304" pitchFamily="18" charset="0"/>
              </a:rPr>
              <a:t>      a.    Sudden decrease in function </a:t>
            </a:r>
          </a:p>
          <a:p>
            <a:pPr marL="0" indent="0">
              <a:buNone/>
            </a:pPr>
            <a:r>
              <a:rPr lang="en-US" sz="1200" dirty="0">
                <a:effectLst/>
                <a:latin typeface="Times New Roman" panose="02020603050405020304" pitchFamily="18" charset="0"/>
                <a:ea typeface="Times New Roman" panose="02020603050405020304" pitchFamily="18" charset="0"/>
              </a:rPr>
              <a:t>      b.    Common causes: hemorrhage, dehydration, trauma, shock, sepsis, heart failure, medications, drug abuse, and kidney stones.</a:t>
            </a:r>
          </a:p>
          <a:p>
            <a:pPr marL="0" indent="0">
              <a:buNone/>
            </a:pP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c.</a:t>
            </a:r>
            <a:r>
              <a:rPr lang="en-US" sz="1200" dirty="0">
                <a:effectLst/>
                <a:latin typeface="Times New Roman" panose="02020603050405020304" pitchFamily="18" charset="0"/>
                <a:ea typeface="Times New Roman" panose="02020603050405020304" pitchFamily="18" charset="0"/>
              </a:rPr>
              <a:t>    Reversible with prompt diagnosis and treatment</a:t>
            </a:r>
          </a:p>
          <a:p>
            <a:pPr marL="228600" indent="-228600">
              <a:buAutoNum type="arabicPeriod" startAt="5"/>
            </a:pPr>
            <a:r>
              <a:rPr lang="en-US" sz="1200" dirty="0">
                <a:effectLst/>
                <a:latin typeface="Times New Roman" panose="02020603050405020304" pitchFamily="18" charset="0"/>
                <a:ea typeface="Times New Roman" panose="02020603050405020304" pitchFamily="18" charset="0"/>
              </a:rPr>
              <a:t>Chronic kidney failure</a:t>
            </a:r>
          </a:p>
          <a:p>
            <a:pPr marL="0" indent="0">
              <a:buNone/>
            </a:pPr>
            <a:r>
              <a:rPr lang="en-US" sz="1200" dirty="0">
                <a:effectLst/>
                <a:latin typeface="Times New Roman" panose="02020603050405020304" pitchFamily="18" charset="0"/>
                <a:ea typeface="Times New Roman" panose="02020603050405020304" pitchFamily="18" charset="0"/>
              </a:rPr>
              <a:t>      a.    Progressive and irreversible damage</a:t>
            </a:r>
          </a:p>
          <a:p>
            <a:pPr marL="0" indent="0">
              <a:buNone/>
            </a:pPr>
            <a:r>
              <a:rPr lang="en-US" sz="1200" dirty="0">
                <a:effectLst/>
                <a:latin typeface="Times New Roman" panose="02020603050405020304" pitchFamily="18" charset="0"/>
                <a:ea typeface="Times New Roman" panose="02020603050405020304" pitchFamily="18" charset="0"/>
              </a:rPr>
              <a:t>      b.    Common causes</a:t>
            </a:r>
          </a:p>
          <a:p>
            <a:pPr marL="0" indent="0">
              <a:buNone/>
            </a:pPr>
            <a:r>
              <a:rPr lang="en-US" sz="1200" dirty="0">
                <a:effectLst/>
                <a:latin typeface="Times New Roman" panose="02020603050405020304" pitchFamily="18" charset="0"/>
                <a:ea typeface="Times New Roman" panose="02020603050405020304" pitchFamily="18" charset="0"/>
              </a:rPr>
              <a:t>             i.   Diabetes or hypertension</a:t>
            </a:r>
          </a:p>
          <a:p>
            <a:r>
              <a:rPr lang="en-US" sz="1200" kern="1200" dirty="0">
                <a:solidFill>
                  <a:schemeClr val="tx1"/>
                </a:solidFill>
                <a:effectLst/>
                <a:latin typeface="Times New Roman" pitchFamily="18" charset="0"/>
                <a:ea typeface="MS PGothic" pitchFamily="34" charset="-128"/>
                <a:cs typeface="+mn-cs"/>
              </a:rPr>
              <a:t>      c.    Signs and symptoms</a:t>
            </a:r>
          </a:p>
          <a:p>
            <a:r>
              <a:rPr lang="en-US" sz="1200" kern="1200" dirty="0">
                <a:solidFill>
                  <a:schemeClr val="tx1"/>
                </a:solidFill>
                <a:effectLst/>
                <a:latin typeface="Times New Roman" pitchFamily="18" charset="0"/>
                <a:ea typeface="MS PGothic" pitchFamily="34" charset="-128"/>
                <a:cs typeface="+mn-cs"/>
              </a:rPr>
              <a:t>             i.   Lethargy, nausea, headaches, cramps, edema in the extremities and face, seizures and coma.</a:t>
            </a:r>
          </a:p>
          <a:p>
            <a:r>
              <a:rPr lang="en-US" sz="1200" kern="1200" dirty="0">
                <a:solidFill>
                  <a:schemeClr val="tx1"/>
                </a:solidFill>
                <a:effectLst/>
                <a:latin typeface="Times New Roman" pitchFamily="18" charset="0"/>
                <a:ea typeface="MS PGothic" pitchFamily="34" charset="-128"/>
                <a:cs typeface="+mn-cs"/>
              </a:rPr>
              <a:t>      d.    Will eventually require treatment with dialysis</a:t>
            </a:r>
          </a:p>
          <a:p>
            <a:r>
              <a:rPr lang="en-US" sz="1200" kern="1200" dirty="0">
                <a:solidFill>
                  <a:schemeClr val="tx1"/>
                </a:solidFill>
                <a:effectLst/>
                <a:latin typeface="Times New Roman" pitchFamily="18" charset="0"/>
                <a:ea typeface="MS PGothic" pitchFamily="34" charset="-128"/>
                <a:cs typeface="+mn-cs"/>
              </a:rPr>
              <a:t>      e.    These patients have an increased risk of heart failure and cardiac arrest.</a:t>
            </a:r>
          </a:p>
          <a:p>
            <a:pPr marL="0" indent="0">
              <a:buNone/>
            </a:pPr>
            <a:endParaRPr lang="en-US" sz="12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685800" algn="l"/>
              </a:tabLst>
            </a:pPr>
            <a:endParaRPr lang="en-US" sz="1200" dirty="0">
              <a:effectLst/>
              <a:latin typeface="Times New Roman" panose="02020603050405020304" pitchFamily="18" charset="0"/>
              <a:ea typeface="Times New Roman" panose="02020603050405020304" pitchFamily="18" charset="0"/>
            </a:endParaRP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8FAAB92-E183-3D49-93EB-BCFF66C894F8}" type="slidenum">
              <a:rPr lang="en-US" altLang="en-US" sz="1200"/>
              <a:pPr eaLnBrk="1" hangingPunct="1"/>
              <a:t>35</a:t>
            </a:fld>
            <a:endParaRPr lang="en-US" altLang="en-US" sz="1200" dirty="0"/>
          </a:p>
        </p:txBody>
      </p:sp>
    </p:spTree>
    <p:extLst>
      <p:ext uri="{BB962C8B-B14F-4D97-AF65-F5344CB8AC3E}">
        <p14:creationId xmlns:p14="http://schemas.microsoft.com/office/powerpoint/2010/main" val="14358349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H.    Female reproductive organs</a:t>
            </a:r>
            <a:endParaRPr lang="en-US" altLang="en-US" b="1" dirty="0">
              <a:latin typeface="Times New Roman" charset="0"/>
              <a:ea typeface="MS PGothic" charset="-128"/>
            </a:endParaRPr>
          </a:p>
          <a:p>
            <a:r>
              <a:rPr lang="en-US" altLang="en-US" dirty="0">
                <a:latin typeface="Times New Roman" charset="0"/>
                <a:ea typeface="MS PGothic" charset="-128"/>
              </a:rPr>
              <a:t>       1.    Gynecologic problems are a common cause of acute abdominal pain.</a:t>
            </a:r>
          </a:p>
          <a:p>
            <a:r>
              <a:rPr lang="en-US" altLang="en-US" dirty="0">
                <a:latin typeface="Times New Roman" charset="0"/>
                <a:ea typeface="MS PGothic" charset="-128"/>
              </a:rPr>
              <a:t>       2.    Lower quadrant pain may relate to the ovaries, fallopian tubes, or uterus.</a:t>
            </a:r>
          </a:p>
          <a:p>
            <a:r>
              <a:rPr lang="en-US" altLang="en-US" dirty="0">
                <a:latin typeface="Times New Roman" charset="0"/>
                <a:ea typeface="MS PGothic" charset="-128"/>
              </a:rPr>
              <a:t>       3.    Chapter 23, </a:t>
            </a:r>
            <a:r>
              <a:rPr lang="ja-JP" altLang="en-US" dirty="0">
                <a:latin typeface="Times New Roman" charset="0"/>
                <a:ea typeface="MS PGothic" charset="-128"/>
              </a:rPr>
              <a:t>“</a:t>
            </a:r>
            <a:r>
              <a:rPr lang="en-US" altLang="ja-JP" dirty="0">
                <a:latin typeface="Times New Roman" charset="0"/>
                <a:ea typeface="MS PGothic" charset="-128"/>
              </a:rPr>
              <a:t>Gynecologic Emergencies,</a:t>
            </a:r>
            <a:r>
              <a:rPr lang="ja-JP" altLang="en-US" dirty="0">
                <a:latin typeface="Times New Roman" charset="0"/>
                <a:ea typeface="MS PGothic" charset="-128"/>
              </a:rPr>
              <a:t>”</a:t>
            </a:r>
            <a:r>
              <a:rPr lang="en-US" altLang="ja-JP" dirty="0">
                <a:latin typeface="Times New Roman" charset="0"/>
                <a:ea typeface="MS PGothic" charset="-128"/>
              </a:rPr>
              <a:t> covers gynecologic emergencies in depth.</a:t>
            </a:r>
            <a:endParaRPr lang="en-US" altLang="en-US" dirty="0">
              <a:latin typeface="Times New Roman" charset="0"/>
              <a:ea typeface="MS PGothic" charset="-128"/>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BB0B24A-31A6-E541-BCC1-A9534F8D7841}" type="slidenum">
              <a:rPr lang="en-US" altLang="en-US" sz="1200"/>
              <a:pPr eaLnBrk="1" hangingPunct="1"/>
              <a:t>36</a:t>
            </a:fld>
            <a:endParaRPr lang="en-US" altLang="en-US" sz="1200" dirty="0"/>
          </a:p>
        </p:txBody>
      </p:sp>
    </p:spTree>
    <p:extLst>
      <p:ext uri="{BB962C8B-B14F-4D97-AF65-F5344CB8AC3E}">
        <p14:creationId xmlns:p14="http://schemas.microsoft.com/office/powerpoint/2010/main" val="8036414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    Other organ systems</a:t>
            </a:r>
            <a:endParaRPr lang="en-US" altLang="en-US" b="1" dirty="0">
              <a:latin typeface="Times New Roman" charset="0"/>
              <a:ea typeface="MS PGothic" charset="-128"/>
            </a:endParaRPr>
          </a:p>
          <a:p>
            <a:r>
              <a:rPr lang="en-US" altLang="en-US" dirty="0">
                <a:latin typeface="Times New Roman" charset="0"/>
                <a:ea typeface="MS PGothic" charset="-128"/>
              </a:rPr>
              <a:t>      1.    The aorta lies immediately behind the peritoneum.</a:t>
            </a:r>
          </a:p>
          <a:p>
            <a:r>
              <a:rPr lang="en-US" altLang="en-US" dirty="0">
                <a:latin typeface="Times New Roman" charset="0"/>
                <a:ea typeface="MS PGothic" charset="-128"/>
              </a:rPr>
              <a:t>             a.    Weak areas can result in abdominal aortic aneurysm (AAA).</a:t>
            </a:r>
          </a:p>
          <a:p>
            <a:r>
              <a:rPr lang="en-US" altLang="en-US" dirty="0">
                <a:latin typeface="Times New Roman" charset="0"/>
                <a:ea typeface="MS PGothic" charset="-128"/>
              </a:rPr>
              <a:t>                    i.    AAA is difficult to detect.</a:t>
            </a:r>
          </a:p>
          <a:p>
            <a:r>
              <a:rPr lang="en-US" altLang="en-US" dirty="0">
                <a:latin typeface="Times New Roman" charset="0"/>
                <a:ea typeface="MS PGothic" charset="-128"/>
              </a:rPr>
              <a:t>                    ii.   Back pain with a tearing sensation</a:t>
            </a:r>
          </a:p>
          <a:p>
            <a:r>
              <a:rPr lang="en-US" altLang="en-US" dirty="0">
                <a:latin typeface="Times New Roman" charset="0"/>
                <a:ea typeface="MS PGothic" charset="-128"/>
              </a:rPr>
              <a:t>                    iii.  Use extreme caution when trying to assess or detect AAA.</a:t>
            </a:r>
          </a:p>
          <a:p>
            <a:r>
              <a:rPr lang="en-US" altLang="en-US" dirty="0">
                <a:latin typeface="Times New Roman" charset="0"/>
                <a:ea typeface="MS PGothic" charset="-128"/>
              </a:rPr>
              <a:t>                    iv.  If the aneurysm tears or ruptures, massive hemorrhage may occur.</a:t>
            </a:r>
          </a:p>
          <a:p>
            <a:r>
              <a:rPr lang="en-US" altLang="en-US" dirty="0">
                <a:latin typeface="Times New Roman" charset="0"/>
                <a:ea typeface="MS PGothic" charset="-128"/>
              </a:rPr>
              <a:t>			</a:t>
            </a:r>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09018F5-3705-9247-AB8E-15B8882FA184}" type="slidenum">
              <a:rPr lang="en-US" altLang="en-US" sz="1200"/>
              <a:pPr eaLnBrk="1" hangingPunct="1"/>
              <a:t>37</a:t>
            </a:fld>
            <a:endParaRPr lang="en-US" altLang="en-US" sz="1200" dirty="0"/>
          </a:p>
        </p:txBody>
      </p:sp>
    </p:spTree>
    <p:extLst>
      <p:ext uri="{BB962C8B-B14F-4D97-AF65-F5344CB8AC3E}">
        <p14:creationId xmlns:p14="http://schemas.microsoft.com/office/powerpoint/2010/main" val="12772277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Hernia </a:t>
            </a:r>
          </a:p>
          <a:p>
            <a:r>
              <a:rPr lang="en-US" sz="1200" kern="1200" dirty="0">
                <a:solidFill>
                  <a:schemeClr val="tx1"/>
                </a:solidFill>
                <a:effectLst/>
                <a:latin typeface="Times New Roman" pitchFamily="18" charset="0"/>
                <a:ea typeface="MS PGothic" pitchFamily="34" charset="-128"/>
                <a:cs typeface="+mn-cs"/>
              </a:rPr>
              <a:t>       a.    Protrusion of an organ or tissue through a hole or opening into a body cavity where it does not belong</a:t>
            </a:r>
          </a:p>
          <a:p>
            <a:r>
              <a:rPr lang="en-US" sz="1200" kern="1200" dirty="0">
                <a:solidFill>
                  <a:schemeClr val="tx1"/>
                </a:solidFill>
                <a:effectLst/>
                <a:latin typeface="Times New Roman" pitchFamily="18" charset="0"/>
                <a:ea typeface="MS PGothic" pitchFamily="34" charset="-128"/>
                <a:cs typeface="+mn-cs"/>
              </a:rPr>
              <a:t>              i.    Common causes: congenital defects, a surgical wound that has failed to heal, a natural weakness in an area such as the groin.</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b.</a:t>
            </a:r>
            <a:r>
              <a:rPr lang="en-US" sz="1200" kern="1200" dirty="0">
                <a:solidFill>
                  <a:schemeClr val="tx1"/>
                </a:solidFill>
                <a:effectLst/>
                <a:latin typeface="Times New Roman" pitchFamily="18" charset="0"/>
                <a:ea typeface="MS PGothic" pitchFamily="34" charset="-128"/>
                <a:cs typeface="+mn-cs"/>
              </a:rPr>
              <a:t>    Hernias may not always produce a noticeable mass or lump.</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c.</a:t>
            </a:r>
            <a:r>
              <a:rPr lang="en-US" sz="1200" kern="1200" dirty="0">
                <a:solidFill>
                  <a:schemeClr val="tx1"/>
                </a:solidFill>
                <a:effectLst/>
                <a:latin typeface="Times New Roman" pitchFamily="18" charset="0"/>
                <a:ea typeface="MS PGothic" pitchFamily="34" charset="-128"/>
                <a:cs typeface="+mn-cs"/>
              </a:rPr>
              <a:t>    Reducible hernias pose little risk and can be pushed back into the body cavity.</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d.</a:t>
            </a:r>
            <a:r>
              <a:rPr lang="en-US" sz="1200" kern="1200" dirty="0">
                <a:solidFill>
                  <a:schemeClr val="tx1"/>
                </a:solidFill>
                <a:effectLst/>
                <a:latin typeface="Times New Roman" pitchFamily="18" charset="0"/>
                <a:ea typeface="MS PGothic" pitchFamily="34" charset="-128"/>
                <a:cs typeface="+mn-cs"/>
              </a:rPr>
              <a:t>    Incarcerated hernias cannot be pushed back in and are compressed by surrounding body tissue.</a:t>
            </a:r>
          </a:p>
          <a:p>
            <a:r>
              <a:rPr lang="en-US" sz="1200" kern="1200" dirty="0">
                <a:solidFill>
                  <a:schemeClr val="tx1"/>
                </a:solidFill>
                <a:effectLst/>
                <a:latin typeface="Times New Roman" pitchFamily="18" charset="0"/>
                <a:ea typeface="MS PGothic" pitchFamily="34" charset="-128"/>
                <a:cs typeface="+mn-cs"/>
              </a:rPr>
              <a:t>       e.    Strangulation of an incarcerated hernia is a serious medical emergency.</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i.</a:t>
            </a:r>
            <a:r>
              <a:rPr lang="en-US" sz="1200" kern="1200" dirty="0">
                <a:solidFill>
                  <a:schemeClr val="tx1"/>
                </a:solidFill>
                <a:effectLst/>
                <a:latin typeface="Times New Roman" pitchFamily="18" charset="0"/>
                <a:ea typeface="MS PGothic" pitchFamily="34" charset="-128"/>
                <a:cs typeface="+mn-cs"/>
              </a:rPr>
              <a:t>    Blood supply is compromised by the compressed surrounding tissue.</a:t>
            </a:r>
          </a:p>
          <a:p>
            <a:r>
              <a:rPr lang="en-US" altLang="en-US" dirty="0">
                <a:latin typeface="Times New Roman" charset="0"/>
                <a:ea typeface="MS PGothic" charset="-128"/>
              </a:rPr>
              <a:t>	</a:t>
            </a: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13E3E3E-D01D-7A4A-8AAB-6CCCA34C1458}" type="slidenum">
              <a:rPr lang="en-US" altLang="en-US" sz="1200"/>
              <a:pPr eaLnBrk="1" hangingPunct="1"/>
              <a:t>38</a:t>
            </a:fld>
            <a:endParaRPr lang="en-US" altLang="en-US" sz="1200" dirty="0"/>
          </a:p>
        </p:txBody>
      </p:sp>
    </p:spTree>
    <p:extLst>
      <p:ext uri="{BB962C8B-B14F-4D97-AF65-F5344CB8AC3E}">
        <p14:creationId xmlns:p14="http://schemas.microsoft.com/office/powerpoint/2010/main" val="1207798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Serious hernia signs and symptoms:</a:t>
            </a:r>
          </a:p>
          <a:p>
            <a:r>
              <a:rPr lang="en-US" altLang="en-US" dirty="0">
                <a:latin typeface="Times New Roman" charset="0"/>
                <a:ea typeface="MS PGothic" charset="-128"/>
              </a:rPr>
              <a:t>      i.    A formerly reducible mass that is no longer reducible</a:t>
            </a:r>
          </a:p>
          <a:p>
            <a:r>
              <a:rPr lang="en-US" altLang="en-US" dirty="0">
                <a:latin typeface="Times New Roman" charset="0"/>
                <a:ea typeface="MS PGothic" charset="-128"/>
              </a:rPr>
              <a:t>      ii.   Pain at the hernia site</a:t>
            </a:r>
          </a:p>
          <a:p>
            <a:r>
              <a:rPr lang="en-US" altLang="en-US" dirty="0">
                <a:latin typeface="Times New Roman" charset="0"/>
                <a:ea typeface="MS PGothic" charset="-128"/>
              </a:rPr>
              <a:t>      iii.  Tenderness when the hernia is palpated</a:t>
            </a:r>
          </a:p>
          <a:p>
            <a:r>
              <a:rPr lang="en-US" altLang="en-US" dirty="0">
                <a:latin typeface="Times New Roman" charset="0"/>
                <a:ea typeface="MS PGothic" charset="-128"/>
              </a:rPr>
              <a:t>      iv.  Red or blue skin discoloration over the hernia</a:t>
            </a: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4D78BB5-9630-8440-A7BD-73A353414DDC}" type="slidenum">
              <a:rPr lang="en-US" altLang="en-US" sz="1200"/>
              <a:pPr eaLnBrk="1" hangingPunct="1"/>
              <a:t>39</a:t>
            </a:fld>
            <a:endParaRPr lang="en-US" altLang="en-US" sz="1200" dirty="0"/>
          </a:p>
        </p:txBody>
      </p:sp>
    </p:spTree>
    <p:extLst>
      <p:ext uri="{BB962C8B-B14F-4D97-AF65-F5344CB8AC3E}">
        <p14:creationId xmlns:p14="http://schemas.microsoft.com/office/powerpoint/2010/main" val="5749765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IV. Patient Assessment</a:t>
            </a:r>
          </a:p>
          <a:p>
            <a:r>
              <a:rPr lang="en-US" altLang="en-US" dirty="0">
                <a:latin typeface="Times New Roman" charset="0"/>
                <a:ea typeface="MS PGothic" charset="-128"/>
              </a:rPr>
              <a:t>A.    Scene size-up</a:t>
            </a:r>
            <a:endParaRPr lang="en-US" altLang="en-US" b="1" dirty="0">
              <a:latin typeface="Times New Roman" charset="0"/>
              <a:ea typeface="MS PGothic" charset="-128"/>
            </a:endParaRPr>
          </a:p>
          <a:p>
            <a:r>
              <a:rPr lang="en-US" altLang="en-US" dirty="0">
                <a:latin typeface="Times New Roman" charset="0"/>
                <a:ea typeface="MS PGothic" charset="-128"/>
              </a:rPr>
              <a:t>       1.    Scene safety and standard precautions</a:t>
            </a:r>
          </a:p>
          <a:p>
            <a:r>
              <a:rPr lang="en-US" altLang="en-US" dirty="0">
                <a:latin typeface="Times New Roman" charset="0"/>
                <a:ea typeface="MS PGothic" charset="-128"/>
              </a:rPr>
              <a:t>       2.    Mechanism of injury/nature of illness</a:t>
            </a:r>
          </a:p>
          <a:p>
            <a:r>
              <a:rPr lang="en-US" altLang="en-US" dirty="0">
                <a:latin typeface="Times New Roman" charset="0"/>
                <a:ea typeface="MS PGothic" charset="-128"/>
              </a:rPr>
              <a:t>             a.    Acute abdomen can be the result of violence, such as blunt or penetrating trauma.</a:t>
            </a:r>
          </a:p>
          <a:p>
            <a:r>
              <a:rPr lang="en-US" altLang="en-US" dirty="0">
                <a:latin typeface="Times New Roman" charset="0"/>
                <a:ea typeface="MS PGothic" charset="-128"/>
              </a:rPr>
              <a:t>             b.    Use assessment results to develop an early index of suspicion for life threats.</a:t>
            </a:r>
          </a:p>
          <a:p>
            <a:r>
              <a:rPr lang="en-US" altLang="en-US" dirty="0">
                <a:latin typeface="Times New Roman" charset="0"/>
                <a:ea typeface="MS PGothic" charset="-128"/>
              </a:rPr>
              <a:t>	</a:t>
            </a: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D7FAC72-05C9-9146-BCCD-4A048F000A43}" type="slidenum">
              <a:rPr lang="en-US" altLang="en-US" sz="1200"/>
              <a:pPr eaLnBrk="1" hangingPunct="1"/>
              <a:t>40</a:t>
            </a:fld>
            <a:endParaRPr lang="en-US" altLang="en-US" sz="1200" dirty="0"/>
          </a:p>
        </p:txBody>
      </p:sp>
    </p:spTree>
    <p:extLst>
      <p:ext uri="{BB962C8B-B14F-4D97-AF65-F5344CB8AC3E}">
        <p14:creationId xmlns:p14="http://schemas.microsoft.com/office/powerpoint/2010/main" val="2102284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dirty="0">
              <a:latin typeface="Times New Roman" charset="0"/>
              <a:ea typeface="MS PGothic" charset="-128"/>
            </a:endParaRPr>
          </a:p>
          <a:p>
            <a:r>
              <a:rPr lang="en-US" altLang="en-US" dirty="0">
                <a:latin typeface="Times New Roman" charset="0"/>
                <a:ea typeface="MS PGothic" charset="-128"/>
              </a:rPr>
              <a:t>Genitourinary/Renal</a:t>
            </a:r>
          </a:p>
          <a:p>
            <a:r>
              <a:rPr lang="en-US" altLang="en-US" dirty="0">
                <a:latin typeface="Times New Roman" charset="0"/>
                <a:ea typeface="MS PGothic" charset="-128"/>
              </a:rPr>
              <a:t>• Blood pressure assessment in hemodialysis patients</a:t>
            </a:r>
          </a:p>
          <a:p>
            <a:r>
              <a:rPr lang="en-US" altLang="en-US" dirty="0">
                <a:latin typeface="Times New Roman" charset="0"/>
                <a:ea typeface="MS PGothic" charset="-128"/>
              </a:rPr>
              <a:t>Anatomy, physiology, pathophysiology, assessment, and management of</a:t>
            </a:r>
          </a:p>
          <a:p>
            <a:r>
              <a:rPr lang="en-US" altLang="en-US" dirty="0">
                <a:latin typeface="Times New Roman" charset="0"/>
                <a:ea typeface="MS PGothic" charset="-128"/>
              </a:rPr>
              <a:t>complications related to:</a:t>
            </a:r>
          </a:p>
          <a:p>
            <a:pPr marL="171450" indent="-171450">
              <a:buFont typeface="Arial" panose="020B0604020202020204" pitchFamily="34" charset="0"/>
              <a:buChar char="•"/>
            </a:pPr>
            <a:r>
              <a:rPr lang="en-US" altLang="en-US" dirty="0">
                <a:latin typeface="Times New Roman" charset="0"/>
                <a:ea typeface="MS PGothic" charset="-128"/>
              </a:rPr>
              <a:t>Renal dialysis</a:t>
            </a:r>
          </a:p>
          <a:p>
            <a:pPr marL="171450" indent="-171450">
              <a:buFont typeface="Arial" panose="020B0604020202020204" pitchFamily="34" charset="0"/>
              <a:buChar char="•"/>
            </a:pPr>
            <a:r>
              <a:rPr lang="en-US" altLang="en-US" dirty="0">
                <a:latin typeface="Times New Roman" charset="0"/>
                <a:ea typeface="MS PGothic" charset="-128"/>
              </a:rPr>
              <a:t>Urinary catheter management (not insertion) </a:t>
            </a:r>
          </a:p>
          <a:p>
            <a:r>
              <a:rPr lang="en-US" altLang="en-US" dirty="0">
                <a:latin typeface="Times New Roman" charset="0"/>
                <a:ea typeface="MS PGothic" charset="-128"/>
              </a:rPr>
              <a:t>•   Kidney stones </a:t>
            </a:r>
          </a:p>
          <a:p>
            <a:endParaRPr lang="en-US" altLang="en-US" dirty="0">
              <a:latin typeface="Times New Roman" charset="0"/>
              <a:ea typeface="MS PGothic" charset="-128"/>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8CDCE49-C919-0346-B558-EA54E9C349EA}" type="slidenum">
              <a:rPr lang="en-US" altLang="en-US" sz="1200"/>
              <a:pPr eaLnBrk="1" hangingPunct="1"/>
              <a:t>5</a:t>
            </a:fld>
            <a:endParaRPr lang="en-US" altLang="en-US" sz="1200" dirty="0"/>
          </a:p>
        </p:txBody>
      </p:sp>
    </p:spTree>
    <p:extLst>
      <p:ext uri="{BB962C8B-B14F-4D97-AF65-F5344CB8AC3E}">
        <p14:creationId xmlns:p14="http://schemas.microsoft.com/office/powerpoint/2010/main" val="18924403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Primary assessment</a:t>
            </a:r>
            <a:endParaRPr lang="en-US" altLang="en-US" b="1"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       1.    The first priority to identify and treat life-threatening conditions.</a:t>
            </a:r>
          </a:p>
          <a:p>
            <a:r>
              <a:rPr lang="en-US" sz="1200" kern="1200" dirty="0">
                <a:solidFill>
                  <a:schemeClr val="tx1"/>
                </a:solidFill>
                <a:effectLst/>
                <a:latin typeface="Times New Roman" pitchFamily="18" charset="0"/>
                <a:ea typeface="MS PGothic" pitchFamily="34" charset="-128"/>
                <a:cs typeface="+mn-cs"/>
              </a:rPr>
              <a:t>       2.    Form a general impression.</a:t>
            </a:r>
          </a:p>
          <a:p>
            <a:r>
              <a:rPr lang="en-US" sz="1200" kern="1200" dirty="0">
                <a:solidFill>
                  <a:schemeClr val="tx1"/>
                </a:solidFill>
                <a:effectLst/>
                <a:latin typeface="Times New Roman" pitchFamily="18" charset="0"/>
                <a:ea typeface="MS PGothic" pitchFamily="34" charset="-128"/>
                <a:cs typeface="+mn-cs"/>
              </a:rPr>
              <a:t>       3.    Airway and breathing</a:t>
            </a:r>
          </a:p>
          <a:p>
            <a:r>
              <a:rPr lang="en-US" sz="1200" kern="1200" dirty="0">
                <a:solidFill>
                  <a:schemeClr val="tx1"/>
                </a:solidFill>
                <a:effectLst/>
                <a:latin typeface="Times New Roman" pitchFamily="18" charset="0"/>
                <a:ea typeface="MS PGothic" pitchFamily="34" charset="-128"/>
                <a:cs typeface="+mn-cs"/>
              </a:rPr>
              <a:t>             a.    May present with shallow or inadequate respirations due to pain</a:t>
            </a:r>
          </a:p>
          <a:p>
            <a:r>
              <a:rPr lang="en-US" sz="1200" kern="1200" dirty="0">
                <a:solidFill>
                  <a:schemeClr val="tx1"/>
                </a:solidFill>
                <a:effectLst/>
                <a:latin typeface="Times New Roman" pitchFamily="18" charset="0"/>
                <a:ea typeface="MS PGothic" pitchFamily="34" charset="-128"/>
                <a:cs typeface="+mn-cs"/>
              </a:rPr>
              <a:t>       4.    Circulation</a:t>
            </a:r>
          </a:p>
          <a:p>
            <a:r>
              <a:rPr lang="en-US" sz="1200" kern="1200" dirty="0">
                <a:solidFill>
                  <a:schemeClr val="tx1"/>
                </a:solidFill>
                <a:effectLst/>
                <a:latin typeface="Times New Roman" pitchFamily="18" charset="0"/>
                <a:ea typeface="MS PGothic" pitchFamily="34" charset="-128"/>
                <a:cs typeface="+mn-cs"/>
              </a:rPr>
              <a:t>              a.    Assess for major bleeding.</a:t>
            </a:r>
          </a:p>
          <a:p>
            <a:r>
              <a:rPr lang="en-US" sz="1200" kern="1200" dirty="0">
                <a:solidFill>
                  <a:schemeClr val="tx1"/>
                </a:solidFill>
                <a:effectLst/>
                <a:latin typeface="Times New Roman" pitchFamily="18" charset="0"/>
                <a:ea typeface="MS PGothic" pitchFamily="34" charset="-128"/>
                <a:cs typeface="+mn-cs"/>
              </a:rPr>
              <a:t>              b.    Ask the patient about blood in vomit or black, tarry stools.</a:t>
            </a:r>
          </a:p>
          <a:p>
            <a:r>
              <a:rPr lang="en-US" sz="1200" kern="1200" dirty="0">
                <a:solidFill>
                  <a:schemeClr val="tx1"/>
                </a:solidFill>
                <a:effectLst/>
                <a:latin typeface="Times New Roman" pitchFamily="18" charset="0"/>
                <a:ea typeface="MS PGothic" pitchFamily="34" charset="-128"/>
                <a:cs typeface="+mn-cs"/>
              </a:rPr>
              <a:t>              c.    Pulse rate, quality, and skin condition may indicate shock.</a:t>
            </a:r>
          </a:p>
          <a:p>
            <a:r>
              <a:rPr lang="en-US" sz="1200" kern="1200" dirty="0">
                <a:solidFill>
                  <a:schemeClr val="tx1"/>
                </a:solidFill>
                <a:effectLst/>
                <a:latin typeface="Times New Roman" pitchFamily="18" charset="0"/>
                <a:ea typeface="MS PGothic" pitchFamily="34" charset="-128"/>
                <a:cs typeface="+mn-cs"/>
              </a:rPr>
              <a:t>              d.    Check pulses in both feet. </a:t>
            </a:r>
          </a:p>
          <a:p>
            <a:r>
              <a:rPr lang="en-US" sz="1200" kern="1200" dirty="0">
                <a:solidFill>
                  <a:schemeClr val="tx1"/>
                </a:solidFill>
                <a:effectLst/>
                <a:latin typeface="Times New Roman" pitchFamily="18" charset="0"/>
                <a:ea typeface="MS PGothic" pitchFamily="34" charset="-128"/>
                <a:cs typeface="+mn-cs"/>
              </a:rPr>
              <a:t>                     i.    A difference in pulse strength may indicate an aortic dissection.</a:t>
            </a:r>
          </a:p>
          <a:p>
            <a:r>
              <a:rPr lang="en-US" sz="1200" kern="1200" dirty="0">
                <a:solidFill>
                  <a:schemeClr val="tx1"/>
                </a:solidFill>
                <a:effectLst/>
                <a:latin typeface="Times New Roman" pitchFamily="18" charset="0"/>
                <a:ea typeface="MS PGothic" pitchFamily="34" charset="-128"/>
                <a:cs typeface="+mn-cs"/>
              </a:rPr>
              <a:t>       5.    Transport decision</a:t>
            </a:r>
          </a:p>
          <a:p>
            <a:r>
              <a:rPr lang="en-US" sz="1200" kern="1200" dirty="0">
                <a:solidFill>
                  <a:schemeClr val="tx1"/>
                </a:solidFill>
                <a:effectLst/>
                <a:latin typeface="Times New Roman" pitchFamily="18" charset="0"/>
                <a:ea typeface="MS PGothic" pitchFamily="34" charset="-128"/>
                <a:cs typeface="+mn-cs"/>
              </a:rPr>
              <a:t>              a.    Immediate transport is warranted if there are signs of significant illness.</a:t>
            </a:r>
          </a:p>
          <a:p>
            <a:r>
              <a:rPr lang="en-US" altLang="en-US" dirty="0">
                <a:latin typeface="Times New Roman" charset="0"/>
                <a:ea typeface="MS PGothic" charset="-128"/>
              </a:rPr>
              <a:t>	</a:t>
            </a:r>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E6DFA77-E986-B64C-8582-43CA3F1B7B06}" type="slidenum">
              <a:rPr lang="en-US" altLang="en-US" sz="1200"/>
              <a:pPr eaLnBrk="1" hangingPunct="1"/>
              <a:t>41</a:t>
            </a:fld>
            <a:endParaRPr lang="en-US" altLang="en-US" sz="1200" dirty="0"/>
          </a:p>
        </p:txBody>
      </p:sp>
    </p:spTree>
    <p:extLst>
      <p:ext uri="{BB962C8B-B14F-4D97-AF65-F5344CB8AC3E}">
        <p14:creationId xmlns:p14="http://schemas.microsoft.com/office/powerpoint/2010/main" val="5410464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History taking</a:t>
            </a:r>
            <a:endParaRPr lang="en-US" altLang="en-US" b="1" dirty="0">
              <a:latin typeface="Times New Roman" charset="0"/>
              <a:ea typeface="MS PGothic" charset="-128"/>
            </a:endParaRPr>
          </a:p>
          <a:p>
            <a:r>
              <a:rPr lang="en-US" altLang="en-US" dirty="0">
                <a:latin typeface="Times New Roman" charset="0"/>
                <a:ea typeface="MS PGothic" charset="-128"/>
              </a:rPr>
              <a:t>       1.    SAMPLE history:</a:t>
            </a:r>
          </a:p>
          <a:p>
            <a:r>
              <a:rPr lang="en-US" altLang="en-US" dirty="0">
                <a:latin typeface="Times New Roman" charset="0"/>
                <a:ea typeface="MS PGothic" charset="-128"/>
              </a:rPr>
              <a:t>              a.   Nausea and vomiting</a:t>
            </a:r>
          </a:p>
          <a:p>
            <a:r>
              <a:rPr lang="en-US" altLang="en-US" dirty="0">
                <a:latin typeface="Times New Roman" charset="0"/>
                <a:ea typeface="MS PGothic" charset="-128"/>
              </a:rPr>
              <a:t>              b.   Changes in bowel habits</a:t>
            </a:r>
          </a:p>
          <a:p>
            <a:r>
              <a:rPr lang="en-US" altLang="en-US" dirty="0">
                <a:latin typeface="Times New Roman" charset="0"/>
                <a:ea typeface="MS PGothic" charset="-128"/>
              </a:rPr>
              <a:t>              c.   Urination</a:t>
            </a:r>
          </a:p>
          <a:p>
            <a:r>
              <a:rPr lang="en-US" altLang="en-US" dirty="0">
                <a:latin typeface="Times New Roman" charset="0"/>
                <a:ea typeface="MS PGothic" charset="-128"/>
              </a:rPr>
              <a:t>              d.   Weight loss</a:t>
            </a:r>
          </a:p>
          <a:p>
            <a:r>
              <a:rPr lang="en-US" altLang="en-US" dirty="0">
                <a:latin typeface="Times New Roman" charset="0"/>
                <a:ea typeface="MS PGothic" charset="-128"/>
              </a:rPr>
              <a:t>              e.   Belching or flatulence</a:t>
            </a:r>
          </a:p>
          <a:p>
            <a:r>
              <a:rPr lang="en-US" altLang="en-US" dirty="0">
                <a:latin typeface="Times New Roman" charset="0"/>
                <a:ea typeface="MS PGothic" charset="-128"/>
              </a:rPr>
              <a:t>              f.    Pain</a:t>
            </a:r>
          </a:p>
          <a:p>
            <a:r>
              <a:rPr lang="en-US" altLang="en-US" dirty="0">
                <a:latin typeface="Times New Roman" charset="0"/>
                <a:ea typeface="MS PGothic" charset="-128"/>
              </a:rPr>
              <a:t>              g.    Other signs or symptoms</a:t>
            </a:r>
          </a:p>
          <a:p>
            <a:r>
              <a:rPr lang="en-US" altLang="en-US" dirty="0">
                <a:latin typeface="Times New Roman" charset="0"/>
                <a:ea typeface="MS PGothic" charset="-128"/>
              </a:rPr>
              <a:t>              h.    Concurrent chest plain</a:t>
            </a: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D63DFBC-CB64-8C4D-907C-21531FBF0527}" type="slidenum">
              <a:rPr lang="en-US" altLang="en-US" sz="1200"/>
              <a:pPr eaLnBrk="1" hangingPunct="1"/>
              <a:t>42</a:t>
            </a:fld>
            <a:endParaRPr lang="en-US" altLang="en-US" sz="1200" dirty="0"/>
          </a:p>
        </p:txBody>
      </p:sp>
    </p:spTree>
    <p:extLst>
      <p:ext uri="{BB962C8B-B14F-4D97-AF65-F5344CB8AC3E}">
        <p14:creationId xmlns:p14="http://schemas.microsoft.com/office/powerpoint/2010/main" val="9222262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Secondary assessment</a:t>
            </a:r>
          </a:p>
          <a:p>
            <a:r>
              <a:rPr lang="en-US" sz="1200" kern="1200" dirty="0">
                <a:solidFill>
                  <a:schemeClr val="tx1"/>
                </a:solidFill>
                <a:effectLst/>
                <a:latin typeface="Times New Roman" pitchFamily="18" charset="0"/>
                <a:ea typeface="MS PGothic" pitchFamily="34" charset="-128"/>
                <a:cs typeface="+mn-cs"/>
              </a:rPr>
              <a:t>       1.    Positioning of the patient may give clues to the nature of illness.</a:t>
            </a:r>
          </a:p>
          <a:p>
            <a:r>
              <a:rPr lang="en-US" sz="1200" kern="1200" dirty="0">
                <a:solidFill>
                  <a:schemeClr val="tx1"/>
                </a:solidFill>
                <a:effectLst/>
                <a:latin typeface="Times New Roman" pitchFamily="18" charset="0"/>
                <a:ea typeface="MS PGothic" pitchFamily="34" charset="-128"/>
                <a:cs typeface="+mn-cs"/>
              </a:rPr>
              <a:t>       2.    Physical examination</a:t>
            </a:r>
          </a:p>
          <a:p>
            <a:r>
              <a:rPr lang="en-US" sz="1200" kern="1200" dirty="0">
                <a:solidFill>
                  <a:schemeClr val="tx1"/>
                </a:solidFill>
                <a:effectLst/>
                <a:latin typeface="Times New Roman" pitchFamily="18" charset="0"/>
                <a:ea typeface="MS PGothic" pitchFamily="34" charset="-128"/>
                <a:cs typeface="+mn-cs"/>
              </a:rPr>
              <a:t>              a.    The normal abdomen is soft and not tender to the touch.</a:t>
            </a:r>
          </a:p>
          <a:p>
            <a:r>
              <a:rPr lang="en-US" sz="1200" kern="1200" dirty="0">
                <a:solidFill>
                  <a:schemeClr val="tx1"/>
                </a:solidFill>
                <a:effectLst/>
                <a:latin typeface="Times New Roman" pitchFamily="18" charset="0"/>
                <a:ea typeface="MS PGothic" pitchFamily="34" charset="-128"/>
                <a:cs typeface="+mn-cs"/>
              </a:rPr>
              <a:t>              b.    Pain and tenderness are the most common symptoms of an acute abdomen.</a:t>
            </a:r>
          </a:p>
          <a:p>
            <a:r>
              <a:rPr lang="en-US" sz="1200" kern="1200" dirty="0">
                <a:solidFill>
                  <a:schemeClr val="tx1"/>
                </a:solidFill>
                <a:effectLst/>
                <a:latin typeface="Times New Roman" pitchFamily="18" charset="0"/>
                <a:ea typeface="MS PGothic" pitchFamily="34" charset="-128"/>
                <a:cs typeface="+mn-cs"/>
              </a:rPr>
              <a:t>                     i.    Localized pain may give clues to the problem organ.</a:t>
            </a:r>
          </a:p>
          <a:p>
            <a:r>
              <a:rPr lang="en-US" sz="1200" kern="1200" dirty="0">
                <a:solidFill>
                  <a:schemeClr val="tx1"/>
                </a:solidFill>
                <a:effectLst/>
                <a:latin typeface="Times New Roman" pitchFamily="18" charset="0"/>
                <a:ea typeface="MS PGothic" pitchFamily="34" charset="-128"/>
                <a:cs typeface="+mn-cs"/>
              </a:rPr>
              <a:t>                     ii.   Muscles of the abdominal wall may become rigid involuntarily (guarding).</a:t>
            </a: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5ED51BB-0FDC-F647-9939-C4C2D82A4E52}" type="slidenum">
              <a:rPr lang="en-US" altLang="en-US" sz="1200"/>
              <a:pPr eaLnBrk="1" hangingPunct="1"/>
              <a:t>43</a:t>
            </a:fld>
            <a:endParaRPr lang="en-US" altLang="en-US" sz="1200" dirty="0"/>
          </a:p>
        </p:txBody>
      </p:sp>
    </p:spTree>
    <p:extLst>
      <p:ext uri="{BB962C8B-B14F-4D97-AF65-F5344CB8AC3E}">
        <p14:creationId xmlns:p14="http://schemas.microsoft.com/office/powerpoint/2010/main" val="14675739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 3.    Vital signs</a:t>
            </a:r>
          </a:p>
          <a:p>
            <a:r>
              <a:rPr lang="en-US" sz="1200" kern="1200" dirty="0">
                <a:solidFill>
                  <a:schemeClr val="tx1"/>
                </a:solidFill>
                <a:effectLst/>
                <a:latin typeface="Times New Roman" pitchFamily="18" charset="0"/>
                <a:ea typeface="MS PGothic" pitchFamily="34" charset="-128"/>
                <a:cs typeface="+mn-cs"/>
              </a:rPr>
              <a:t>        a.    A high respiratory rate with a normal pulse rate and blood pressure may indicate improper ventilations.</a:t>
            </a:r>
          </a:p>
          <a:p>
            <a:r>
              <a:rPr lang="en-US" sz="1200" kern="1200" dirty="0">
                <a:solidFill>
                  <a:schemeClr val="tx1"/>
                </a:solidFill>
                <a:effectLst/>
                <a:latin typeface="Times New Roman" pitchFamily="18" charset="0"/>
                <a:ea typeface="MS PGothic" pitchFamily="34" charset="-128"/>
                <a:cs typeface="+mn-cs"/>
              </a:rPr>
              <a:t>        b.    A high respiratory rate and pulse rate with signs of shock may indicate septic or hypovolemic shock.</a:t>
            </a:r>
          </a:p>
          <a:p>
            <a:r>
              <a:rPr lang="en-US" sz="1200" kern="1200" dirty="0">
                <a:solidFill>
                  <a:schemeClr val="tx1"/>
                </a:solidFill>
                <a:effectLst/>
                <a:latin typeface="Times New Roman" pitchFamily="18" charset="0"/>
                <a:ea typeface="MS PGothic" pitchFamily="34" charset="-128"/>
                <a:cs typeface="+mn-cs"/>
              </a:rPr>
              <a:t>        c.    If a patient has a dialysis shunt in his or her arm, avoid taking a blood pressure in the same arm as the shunt to avoid damaging it. </a:t>
            </a: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A4FBBD0-184B-964B-9FEC-CC7242FD3F79}" type="slidenum">
              <a:rPr lang="en-US" altLang="en-US" sz="1200"/>
              <a:pPr eaLnBrk="1" hangingPunct="1"/>
              <a:t>44</a:t>
            </a:fld>
            <a:endParaRPr lang="en-US" altLang="en-US" sz="1200" dirty="0"/>
          </a:p>
        </p:txBody>
      </p:sp>
    </p:spTree>
    <p:extLst>
      <p:ext uri="{BB962C8B-B14F-4D97-AF65-F5344CB8AC3E}">
        <p14:creationId xmlns:p14="http://schemas.microsoft.com/office/powerpoint/2010/main" val="16656414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Reassessment</a:t>
            </a:r>
            <a:endParaRPr lang="en-US" altLang="en-US" b="1" dirty="0">
              <a:latin typeface="Times New Roman" charset="0"/>
              <a:ea typeface="MS PGothic" charset="-128"/>
            </a:endParaRPr>
          </a:p>
          <a:p>
            <a:r>
              <a:rPr lang="en-US" altLang="en-US" dirty="0">
                <a:latin typeface="Times New Roman" charset="0"/>
                <a:ea typeface="MS PGothic" charset="-128"/>
              </a:rPr>
              <a:t>       1.    Because it is often difficult to determine the cause of abdominal pain, frequent reassessment is important.</a:t>
            </a:r>
          </a:p>
          <a:p>
            <a:r>
              <a:rPr lang="en-US" altLang="en-US" dirty="0">
                <a:latin typeface="Times New Roman" charset="0"/>
                <a:ea typeface="MS PGothic" charset="-128"/>
              </a:rPr>
              <a:t>       2.    Assess interventions, including treatment for shock and providing emotional support.</a:t>
            </a:r>
          </a:p>
          <a:p>
            <a:r>
              <a:rPr lang="en-US" altLang="en-US" dirty="0">
                <a:latin typeface="Times New Roman" charset="0"/>
                <a:ea typeface="MS PGothic" charset="-128"/>
              </a:rPr>
              <a:t>              a.    Transport in the most comfortable position for the patient.</a:t>
            </a:r>
          </a:p>
          <a:p>
            <a:r>
              <a:rPr lang="en-US" altLang="en-US" dirty="0">
                <a:latin typeface="Times New Roman" charset="0"/>
                <a:ea typeface="MS PGothic" charset="-128"/>
              </a:rPr>
              <a:t>              b.    Consider ALS support.</a:t>
            </a:r>
          </a:p>
          <a:p>
            <a:r>
              <a:rPr lang="en-US" altLang="en-US" dirty="0">
                <a:latin typeface="Times New Roman" charset="0"/>
                <a:ea typeface="MS PGothic" charset="-128"/>
              </a:rPr>
              <a:t>       3.   Communication and documentation</a:t>
            </a: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F7A132E-7C08-2044-887A-05818AABAC80}" type="slidenum">
              <a:rPr lang="en-US" altLang="en-US" sz="1200"/>
              <a:pPr eaLnBrk="1" hangingPunct="1"/>
              <a:t>45</a:t>
            </a:fld>
            <a:endParaRPr lang="en-US" altLang="en-US" sz="1200" dirty="0"/>
          </a:p>
        </p:txBody>
      </p:sp>
    </p:spTree>
    <p:extLst>
      <p:ext uri="{BB962C8B-B14F-4D97-AF65-F5344CB8AC3E}">
        <p14:creationId xmlns:p14="http://schemas.microsoft.com/office/powerpoint/2010/main" val="19862425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    Emergency Medical Care</a:t>
            </a:r>
          </a:p>
          <a:p>
            <a:r>
              <a:rPr lang="en-US" sz="1200" b="0" kern="1200" dirty="0">
                <a:solidFill>
                  <a:schemeClr val="tx1"/>
                </a:solidFill>
                <a:effectLst/>
                <a:latin typeface="Times New Roman" pitchFamily="18" charset="0"/>
                <a:ea typeface="MS PGothic" pitchFamily="34" charset="-128"/>
                <a:cs typeface="+mn-cs"/>
              </a:rPr>
              <a:t>       A.    Although you cannot treat the causes of acute abdomen, you can take steps to provide comfort and lessen the effects of shock.</a:t>
            </a:r>
          </a:p>
          <a:p>
            <a:r>
              <a:rPr lang="en-US" sz="1200" b="0" kern="1200" dirty="0">
                <a:solidFill>
                  <a:schemeClr val="tx1"/>
                </a:solidFill>
                <a:effectLst/>
                <a:latin typeface="Times New Roman" pitchFamily="18" charset="0"/>
                <a:ea typeface="MS PGothic" pitchFamily="34" charset="-128"/>
                <a:cs typeface="+mn-cs"/>
              </a:rPr>
              <a:t>              1.    Treat the patient for shock even when obvious signs of shock are not apparent.</a:t>
            </a:r>
          </a:p>
          <a:p>
            <a:r>
              <a:rPr lang="en-US" sz="1200" b="0" kern="1200" dirty="0">
                <a:solidFill>
                  <a:schemeClr val="tx1"/>
                </a:solidFill>
                <a:effectLst/>
                <a:latin typeface="Times New Roman" pitchFamily="18" charset="0"/>
                <a:ea typeface="MS PGothic" pitchFamily="34" charset="-128"/>
                <a:cs typeface="+mn-cs"/>
              </a:rPr>
              <a:t>       B.    Position patients who are vomiting to maintain a patent airway. </a:t>
            </a:r>
          </a:p>
          <a:p>
            <a:r>
              <a:rPr lang="en-US" sz="1200" b="0" kern="1200" dirty="0">
                <a:solidFill>
                  <a:schemeClr val="tx1"/>
                </a:solidFill>
                <a:effectLst/>
                <a:latin typeface="Times New Roman" pitchFamily="18" charset="0"/>
                <a:ea typeface="MS PGothic" pitchFamily="34" charset="-128"/>
                <a:cs typeface="+mn-cs"/>
              </a:rPr>
              <a:t>              1.    Contain the vomitus to prevent spread of infections (use a biohazard bag).</a:t>
            </a:r>
          </a:p>
          <a:p>
            <a:r>
              <a:rPr lang="en-US" sz="1200" b="0" kern="1200" dirty="0">
                <a:solidFill>
                  <a:schemeClr val="tx1"/>
                </a:solidFill>
                <a:effectLst/>
                <a:latin typeface="Times New Roman" pitchFamily="18" charset="0"/>
                <a:ea typeface="MS PGothic" pitchFamily="34" charset="-128"/>
                <a:cs typeface="+mn-cs"/>
              </a:rPr>
              <a:t>       C.    Wear gloves, eye protection, a gown, and a mask.</a:t>
            </a:r>
          </a:p>
          <a:p>
            <a:r>
              <a:rPr lang="en-US" sz="1200" b="0" kern="1200" dirty="0">
                <a:solidFill>
                  <a:schemeClr val="tx1"/>
                </a:solidFill>
                <a:effectLst/>
                <a:latin typeface="Times New Roman" pitchFamily="18" charset="0"/>
                <a:ea typeface="MS PGothic" pitchFamily="34" charset="-128"/>
                <a:cs typeface="+mn-cs"/>
              </a:rPr>
              <a:t>       D.    When the patient has been released to hospital staff, clean the ambulance and equipment.</a:t>
            </a:r>
          </a:p>
          <a:p>
            <a:r>
              <a:rPr lang="en-US" sz="1200" b="0" kern="1200" dirty="0">
                <a:solidFill>
                  <a:schemeClr val="tx1"/>
                </a:solidFill>
                <a:effectLst/>
                <a:latin typeface="Times New Roman" pitchFamily="18" charset="0"/>
                <a:ea typeface="MS PGothic" pitchFamily="34" charset="-128"/>
                <a:cs typeface="+mn-cs"/>
              </a:rPr>
              <a:t>       E.    Wash your hands even though you were wearing gloves.</a:t>
            </a:r>
          </a:p>
          <a:p>
            <a:r>
              <a:rPr lang="en-US" sz="1200" b="0" kern="1200" dirty="0">
                <a:solidFill>
                  <a:schemeClr val="tx1"/>
                </a:solidFill>
                <a:effectLst/>
                <a:latin typeface="Times New Roman" pitchFamily="18" charset="0"/>
                <a:ea typeface="MS PGothic" pitchFamily="34" charset="-128"/>
                <a:cs typeface="+mn-cs"/>
              </a:rPr>
              <a:t>       F.    Providing low-flow oxygen may decrease nausea and anxiety.</a:t>
            </a:r>
          </a:p>
          <a:p>
            <a:endParaRPr lang="en-US" altLang="en-US" b="1" dirty="0">
              <a:latin typeface="Times New Roman" charset="0"/>
              <a:ea typeface="MS PGothic" charset="-128"/>
            </a:endParaRP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13B2D1A-A728-1C4F-BBAA-EEF5577CCB19}" type="slidenum">
              <a:rPr lang="en-US" altLang="en-US" sz="1200"/>
              <a:pPr eaLnBrk="1" hangingPunct="1"/>
              <a:t>46</a:t>
            </a:fld>
            <a:endParaRPr lang="en-US" altLang="en-US" sz="1200" dirty="0"/>
          </a:p>
        </p:txBody>
      </p:sp>
    </p:spTree>
    <p:extLst>
      <p:ext uri="{BB962C8B-B14F-4D97-AF65-F5344CB8AC3E}">
        <p14:creationId xmlns:p14="http://schemas.microsoft.com/office/powerpoint/2010/main" val="1459679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 Dialysis Emergencies</a:t>
            </a:r>
          </a:p>
          <a:p>
            <a:r>
              <a:rPr lang="en-US" altLang="en-US" dirty="0">
                <a:latin typeface="Times New Roman" charset="0"/>
                <a:ea typeface="MS PGothic" charset="-128"/>
              </a:rPr>
              <a:t>A.    In patients with end-stage renal disease or chronic renal failure, dialysis is the only definitive treatment.</a:t>
            </a:r>
            <a:endParaRPr lang="en-US" altLang="en-US" b="1" dirty="0">
              <a:latin typeface="Times New Roman" charset="0"/>
              <a:ea typeface="MS PGothic" charset="-128"/>
            </a:endParaRPr>
          </a:p>
          <a:p>
            <a:r>
              <a:rPr lang="en-US" altLang="en-US" dirty="0">
                <a:latin typeface="Times New Roman" charset="0"/>
                <a:ea typeface="MS PGothic" charset="-128"/>
              </a:rPr>
              <a:t>       1.    Dialysis filters the blood, cleanses it of toxins, and returns it to the body. </a:t>
            </a:r>
          </a:p>
          <a:p>
            <a:r>
              <a:rPr lang="en-US" altLang="en-US" dirty="0">
                <a:latin typeface="Times New Roman" charset="0"/>
                <a:ea typeface="MS PGothic" charset="-128"/>
              </a:rPr>
              <a:t>       2.    If a patient misses a dialysis treatment, weakness and pulmonary edema can be the first in a series of conditions that become progressively more serious.</a:t>
            </a:r>
          </a:p>
          <a:p>
            <a:r>
              <a:rPr lang="en-US" altLang="en-US" dirty="0">
                <a:latin typeface="Times New Roman" charset="0"/>
                <a:ea typeface="MS PGothic" charset="-128"/>
              </a:rPr>
              <a:t>       3.    Some services transport patients to and from dialysis centers.</a:t>
            </a: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8C00B2E-FE06-DC42-A364-AE28BA7E8E84}" type="slidenum">
              <a:rPr lang="en-US" altLang="en-US" sz="1200"/>
              <a:pPr eaLnBrk="1" hangingPunct="1"/>
              <a:t>47</a:t>
            </a:fld>
            <a:endParaRPr lang="en-US" altLang="en-US" sz="1200" dirty="0"/>
          </a:p>
        </p:txBody>
      </p:sp>
    </p:spTree>
    <p:extLst>
      <p:ext uri="{BB962C8B-B14F-4D97-AF65-F5344CB8AC3E}">
        <p14:creationId xmlns:p14="http://schemas.microsoft.com/office/powerpoint/2010/main" val="8567754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4.    A dialysis machine functions much like normal kidneys do.</a:t>
            </a:r>
          </a:p>
          <a:p>
            <a:r>
              <a:rPr lang="en-US" sz="1200" kern="1200" dirty="0">
                <a:solidFill>
                  <a:schemeClr val="tx1"/>
                </a:solidFill>
                <a:effectLst/>
                <a:latin typeface="Times New Roman" pitchFamily="18" charset="0"/>
                <a:ea typeface="MS PGothic" pitchFamily="34" charset="-128"/>
                <a:cs typeface="+mn-cs"/>
              </a:rPr>
              <a:t>       a.    Patients undergoing long-term hemodialysis have a shunt that connects a vein and an artery, allowing blood flow from the body to the dialysis machine.</a:t>
            </a:r>
          </a:p>
          <a:p>
            <a:r>
              <a:rPr lang="en-US" sz="1200" kern="1200" dirty="0">
                <a:solidFill>
                  <a:schemeClr val="tx1"/>
                </a:solidFill>
                <a:effectLst/>
                <a:latin typeface="Times New Roman" pitchFamily="18" charset="0"/>
                <a:ea typeface="MS PGothic" pitchFamily="34" charset="-128"/>
                <a:cs typeface="+mn-cs"/>
              </a:rPr>
              <a:t>       b.    Peritoneal dialysis allows large amounts of dialysis fluid to be infused into the abdominal cavity.</a:t>
            </a:r>
          </a:p>
          <a:p>
            <a:r>
              <a:rPr lang="en-US" sz="1200" kern="1200" dirty="0">
                <a:solidFill>
                  <a:schemeClr val="tx1"/>
                </a:solidFill>
                <a:effectLst/>
                <a:latin typeface="Times New Roman" pitchFamily="18" charset="0"/>
                <a:ea typeface="MS PGothic" pitchFamily="34" charset="-128"/>
                <a:cs typeface="+mn-cs"/>
              </a:rPr>
              <a:t>              i.    The fluid stays in the cavity for 1 to 2 hours.</a:t>
            </a:r>
          </a:p>
          <a:p>
            <a:r>
              <a:rPr lang="en-US" sz="1200" kern="1200" dirty="0">
                <a:solidFill>
                  <a:schemeClr val="tx1"/>
                </a:solidFill>
                <a:effectLst/>
                <a:latin typeface="Times New Roman" pitchFamily="18" charset="0"/>
                <a:ea typeface="MS PGothic" pitchFamily="34" charset="-128"/>
                <a:cs typeface="+mn-cs"/>
              </a:rPr>
              <a:t>              ii.    Carries a high risk of peritonitis</a:t>
            </a:r>
          </a:p>
          <a:p>
            <a:r>
              <a:rPr lang="en-US" sz="1200" kern="1200" dirty="0">
                <a:solidFill>
                  <a:schemeClr val="tx1"/>
                </a:solidFill>
                <a:effectLst/>
                <a:latin typeface="Times New Roman" pitchFamily="18" charset="0"/>
                <a:ea typeface="MS PGothic" pitchFamily="34" charset="-128"/>
                <a:cs typeface="+mn-cs"/>
              </a:rPr>
              <a:t>5.    Adverse effects of dialysis:</a:t>
            </a:r>
          </a:p>
          <a:p>
            <a:r>
              <a:rPr lang="en-US" sz="1200" kern="1200" dirty="0">
                <a:solidFill>
                  <a:schemeClr val="tx1"/>
                </a:solidFill>
                <a:effectLst/>
                <a:latin typeface="Times New Roman" pitchFamily="18" charset="0"/>
                <a:ea typeface="MS PGothic" pitchFamily="34" charset="-128"/>
                <a:cs typeface="+mn-cs"/>
              </a:rPr>
              <a:t>      a.    Hypotension</a:t>
            </a:r>
          </a:p>
          <a:p>
            <a:r>
              <a:rPr lang="en-US" sz="1200" kern="1200" dirty="0">
                <a:solidFill>
                  <a:schemeClr val="tx1"/>
                </a:solidFill>
                <a:effectLst/>
                <a:latin typeface="Times New Roman" pitchFamily="18" charset="0"/>
                <a:ea typeface="MS PGothic" pitchFamily="34" charset="-128"/>
                <a:cs typeface="+mn-cs"/>
              </a:rPr>
              <a:t>      b.    Dysrhythmias</a:t>
            </a:r>
          </a:p>
          <a:p>
            <a:r>
              <a:rPr lang="en-US" sz="1200" kern="1200" dirty="0">
                <a:solidFill>
                  <a:schemeClr val="tx1"/>
                </a:solidFill>
                <a:effectLst/>
                <a:latin typeface="Times New Roman" pitchFamily="18" charset="0"/>
                <a:ea typeface="MS PGothic" pitchFamily="34" charset="-128"/>
                <a:cs typeface="+mn-cs"/>
              </a:rPr>
              <a:t>      c.    Chest pain</a:t>
            </a:r>
          </a:p>
          <a:p>
            <a:r>
              <a:rPr lang="en-US" sz="1200" kern="1200" dirty="0">
                <a:solidFill>
                  <a:schemeClr val="tx1"/>
                </a:solidFill>
                <a:effectLst/>
                <a:latin typeface="Times New Roman" pitchFamily="18" charset="0"/>
                <a:ea typeface="MS PGothic" pitchFamily="34" charset="-128"/>
                <a:cs typeface="+mn-cs"/>
              </a:rPr>
              <a:t>      d.    Muscle cramps</a:t>
            </a:r>
          </a:p>
          <a:p>
            <a:r>
              <a:rPr lang="en-US" sz="1200" kern="1200" dirty="0">
                <a:solidFill>
                  <a:schemeClr val="tx1"/>
                </a:solidFill>
                <a:effectLst/>
                <a:latin typeface="Times New Roman" pitchFamily="18" charset="0"/>
                <a:ea typeface="MS PGothic" pitchFamily="34" charset="-128"/>
                <a:cs typeface="+mn-cs"/>
              </a:rPr>
              <a:t>      e.    Nausea and vomiting</a:t>
            </a:r>
          </a:p>
          <a:p>
            <a:r>
              <a:rPr lang="en-US" sz="1200" kern="1200" dirty="0">
                <a:solidFill>
                  <a:schemeClr val="tx1"/>
                </a:solidFill>
                <a:effectLst/>
                <a:latin typeface="Times New Roman" pitchFamily="18" charset="0"/>
                <a:ea typeface="MS PGothic" pitchFamily="34" charset="-128"/>
                <a:cs typeface="+mn-cs"/>
              </a:rPr>
              <a:t>      f.    Hemorrhage from the access site</a:t>
            </a:r>
          </a:p>
          <a:p>
            <a:r>
              <a:rPr lang="en-US" sz="1200" kern="1200" dirty="0">
                <a:solidFill>
                  <a:schemeClr val="tx1"/>
                </a:solidFill>
                <a:effectLst/>
                <a:latin typeface="Times New Roman" pitchFamily="18" charset="0"/>
                <a:ea typeface="MS PGothic" pitchFamily="34" charset="-128"/>
                <a:cs typeface="+mn-cs"/>
              </a:rPr>
              <a:t>      g.   Infection at the access site</a:t>
            </a:r>
          </a:p>
          <a:p>
            <a:endParaRPr lang="en-US" altLang="en-US" dirty="0">
              <a:latin typeface="Times New Roman" charset="0"/>
              <a:ea typeface="MS PGothic" charset="-128"/>
            </a:endParaRP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DAFA5E5-D79B-5E44-9369-4656FCE1BC82}" type="slidenum">
              <a:rPr lang="en-US" altLang="en-US" sz="1200"/>
              <a:pPr eaLnBrk="1" hangingPunct="1"/>
              <a:t>48</a:t>
            </a:fld>
            <a:endParaRPr lang="en-US" altLang="en-US" sz="1200" dirty="0"/>
          </a:p>
        </p:txBody>
      </p:sp>
    </p:spTree>
    <p:extLst>
      <p:ext uri="{BB962C8B-B14F-4D97-AF65-F5344CB8AC3E}">
        <p14:creationId xmlns:p14="http://schemas.microsoft.com/office/powerpoint/2010/main" val="9476056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6.    Management of a dialysis patient:</a:t>
            </a:r>
          </a:p>
          <a:p>
            <a:r>
              <a:rPr lang="en-US" altLang="en-US" dirty="0">
                <a:latin typeface="Times New Roman" charset="0"/>
                <a:ea typeface="MS PGothic" charset="-128"/>
              </a:rPr>
              <a:t>       a.    Start with the XABCs.</a:t>
            </a:r>
          </a:p>
          <a:p>
            <a:r>
              <a:rPr lang="en-US" altLang="en-US" dirty="0">
                <a:latin typeface="Times New Roman" charset="0"/>
                <a:ea typeface="MS PGothic" charset="-128"/>
              </a:rPr>
              <a:t>       b.    Provide high-flow oxygen if indicated.</a:t>
            </a:r>
          </a:p>
          <a:p>
            <a:r>
              <a:rPr lang="en-US" altLang="en-US" dirty="0">
                <a:latin typeface="Times New Roman" charset="0"/>
                <a:ea typeface="MS PGothic" charset="-128"/>
              </a:rPr>
              <a:t>       c.    Manage any bleeding from the access site. </a:t>
            </a:r>
          </a:p>
          <a:p>
            <a:r>
              <a:rPr lang="en-US" altLang="en-US" dirty="0">
                <a:latin typeface="Times New Roman" charset="0"/>
                <a:ea typeface="MS PGothic" charset="-128"/>
              </a:rPr>
              <a:t>       d.    Position the patient sitting up in case of pulmonary edema or supine if the patient is in shock. </a:t>
            </a:r>
          </a:p>
          <a:p>
            <a:r>
              <a:rPr lang="en-US" altLang="en-US" dirty="0">
                <a:latin typeface="Times New Roman" charset="0"/>
                <a:ea typeface="MS PGothic" charset="-128"/>
              </a:rPr>
              <a:t>       e.    Transport promptly.</a:t>
            </a:r>
          </a:p>
          <a:p>
            <a:r>
              <a:rPr lang="en-US" altLang="en-US" dirty="0">
                <a:latin typeface="Times New Roman" charset="0"/>
                <a:ea typeface="MS PGothic" charset="-128"/>
              </a:rPr>
              <a:t>7. Some dialysis patients also have urinary catheters. </a:t>
            </a:r>
          </a:p>
          <a:p>
            <a:r>
              <a:rPr lang="en-US" altLang="en-US" baseline="0" dirty="0">
                <a:latin typeface="Times New Roman" charset="0"/>
                <a:ea typeface="MS PGothic" charset="-128"/>
              </a:rPr>
              <a:t>       </a:t>
            </a:r>
            <a:r>
              <a:rPr lang="en-US" altLang="en-US" dirty="0">
                <a:latin typeface="Times New Roman" charset="0"/>
                <a:ea typeface="MS PGothic" charset="-128"/>
              </a:rPr>
              <a:t>a. Catheters can often be a site of infection.</a:t>
            </a: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E74DEAF-FEE5-8643-9C24-626ECB699A7E}" type="slidenum">
              <a:rPr lang="en-US" altLang="en-US" sz="1200"/>
              <a:pPr eaLnBrk="1" hangingPunct="1"/>
              <a:t>49</a:t>
            </a:fld>
            <a:endParaRPr lang="en-US" altLang="en-US" sz="1200" dirty="0"/>
          </a:p>
        </p:txBody>
      </p:sp>
    </p:spTree>
    <p:extLst>
      <p:ext uri="{BB962C8B-B14F-4D97-AF65-F5344CB8AC3E}">
        <p14:creationId xmlns:p14="http://schemas.microsoft.com/office/powerpoint/2010/main" val="668777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 Introduction</a:t>
            </a:r>
          </a:p>
          <a:p>
            <a:r>
              <a:rPr lang="en-US" altLang="en-US" dirty="0">
                <a:latin typeface="Times New Roman" charset="0"/>
                <a:ea typeface="MS PGothic" charset="-128"/>
              </a:rPr>
              <a:t>A.    Abdominal pain is a common complaint.</a:t>
            </a:r>
            <a:endParaRPr lang="en-US" altLang="en-US" b="1" dirty="0">
              <a:latin typeface="Times New Roman" charset="0"/>
              <a:ea typeface="MS PGothic" charset="-128"/>
            </a:endParaRPr>
          </a:p>
          <a:p>
            <a:r>
              <a:rPr lang="en-US" altLang="en-US" dirty="0">
                <a:latin typeface="Times New Roman" charset="0"/>
                <a:ea typeface="MS PGothic" charset="-128"/>
              </a:rPr>
              <a:t>       1.    The cause of abdominal pain is often difficult to identify.</a:t>
            </a:r>
          </a:p>
          <a:p>
            <a:r>
              <a:rPr lang="en-US" altLang="en-US" dirty="0">
                <a:latin typeface="Times New Roman" charset="0"/>
                <a:ea typeface="MS PGothic" charset="-128"/>
              </a:rPr>
              <a:t>B.    As an EMT:</a:t>
            </a:r>
            <a:endParaRPr lang="en-US" altLang="en-US" b="1" dirty="0">
              <a:latin typeface="Times New Roman" charset="0"/>
              <a:ea typeface="MS PGothic" charset="-128"/>
            </a:endParaRPr>
          </a:p>
          <a:p>
            <a:r>
              <a:rPr lang="en-US" altLang="en-US" dirty="0">
                <a:latin typeface="Times New Roman" charset="0"/>
                <a:ea typeface="MS PGothic" charset="-128"/>
              </a:rPr>
              <a:t>       1.    You </a:t>
            </a:r>
            <a:r>
              <a:rPr lang="en-US" altLang="en-US" i="1" dirty="0">
                <a:latin typeface="Times New Roman" charset="0"/>
                <a:ea typeface="MS PGothic" charset="-128"/>
              </a:rPr>
              <a:t>do not </a:t>
            </a:r>
            <a:r>
              <a:rPr lang="en-US" altLang="en-US" dirty="0">
                <a:latin typeface="Times New Roman" charset="0"/>
                <a:ea typeface="MS PGothic" charset="-128"/>
              </a:rPr>
              <a:t>need to determine the exact cause of abdominal pain.</a:t>
            </a:r>
          </a:p>
          <a:p>
            <a:r>
              <a:rPr lang="en-US" altLang="en-US" dirty="0">
                <a:latin typeface="Times New Roman" charset="0"/>
                <a:ea typeface="MS PGothic" charset="-128"/>
              </a:rPr>
              <a:t>       2.    You </a:t>
            </a:r>
            <a:r>
              <a:rPr lang="en-US" altLang="en-US" i="1" dirty="0">
                <a:latin typeface="Times New Roman" charset="0"/>
                <a:ea typeface="MS PGothic" charset="-128"/>
              </a:rPr>
              <a:t>should</a:t>
            </a:r>
            <a:r>
              <a:rPr lang="en-US" altLang="en-US" dirty="0">
                <a:latin typeface="Times New Roman" charset="0"/>
                <a:ea typeface="MS PGothic" charset="-128"/>
              </a:rPr>
              <a:t> be able to recognize a life-threatening problem and act swiftly in response.</a:t>
            </a:r>
          </a:p>
          <a:p>
            <a:r>
              <a:rPr lang="en-US" altLang="en-US" dirty="0">
                <a:latin typeface="Times New Roman" charset="0"/>
                <a:ea typeface="MS PGothic" charset="-128"/>
              </a:rPr>
              <a:t>       3.    The patient in pain is probably anxious, requiring application of your skills of rapid assessment and emotional support.</a:t>
            </a:r>
          </a:p>
          <a:p>
            <a:endParaRPr lang="en-US" altLang="en-US" dirty="0">
              <a:latin typeface="Times New Roman" charset="0"/>
              <a:ea typeface="MS PGothic" charset="-128"/>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B59624F-D198-C24F-A0C3-4BEB7A3B9DA3}" type="slidenum">
              <a:rPr lang="en-US" altLang="en-US" sz="1200"/>
              <a:pPr eaLnBrk="1" hangingPunct="1"/>
              <a:t>6</a:t>
            </a:fld>
            <a:endParaRPr lang="en-US" altLang="en-US" sz="1200" dirty="0"/>
          </a:p>
        </p:txBody>
      </p:sp>
    </p:spTree>
    <p:extLst>
      <p:ext uri="{BB962C8B-B14F-4D97-AF65-F5344CB8AC3E}">
        <p14:creationId xmlns:p14="http://schemas.microsoft.com/office/powerpoint/2010/main" val="2012738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II. Anatomy and Physiology</a:t>
            </a:r>
          </a:p>
          <a:p>
            <a:r>
              <a:rPr lang="en-US" altLang="en-US" dirty="0">
                <a:latin typeface="Times New Roman" charset="0"/>
                <a:ea typeface="MS PGothic" charset="-128"/>
              </a:rPr>
              <a:t>A.    Abdominal cavity </a:t>
            </a:r>
            <a:endParaRPr lang="en-US" altLang="en-US" b="1" dirty="0">
              <a:latin typeface="Times New Roman" charset="0"/>
              <a:ea typeface="MS PGothic" charset="-128"/>
            </a:endParaRPr>
          </a:p>
          <a:p>
            <a:r>
              <a:rPr lang="en-US" altLang="en-US" dirty="0">
                <a:latin typeface="Times New Roman" charset="0"/>
                <a:ea typeface="MS PGothic" charset="-128"/>
              </a:rPr>
              <a:t>       1.    Contains solid and hollow organs that make up three systems:</a:t>
            </a:r>
          </a:p>
          <a:p>
            <a:r>
              <a:rPr lang="en-US" altLang="en-US" dirty="0">
                <a:latin typeface="Times New Roman" charset="0"/>
                <a:ea typeface="MS PGothic" charset="-128"/>
              </a:rPr>
              <a:t>              a.    Gastrointestinal system</a:t>
            </a:r>
          </a:p>
          <a:p>
            <a:r>
              <a:rPr lang="en-US" altLang="en-US" dirty="0">
                <a:latin typeface="Times New Roman" charset="0"/>
                <a:ea typeface="MS PGothic" charset="-128"/>
              </a:rPr>
              <a:t>              b.    Genital system</a:t>
            </a:r>
          </a:p>
          <a:p>
            <a:r>
              <a:rPr lang="en-US" altLang="en-US" dirty="0">
                <a:latin typeface="Times New Roman" charset="0"/>
                <a:ea typeface="MS PGothic" charset="-128"/>
              </a:rPr>
              <a:t>              c.    Urinary system</a:t>
            </a: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A7DABE4-02C4-4143-BE83-BA95AE672CBA}" type="slidenum">
              <a:rPr lang="en-US" altLang="en-US" sz="1200"/>
              <a:pPr eaLnBrk="1" hangingPunct="1"/>
              <a:t>7</a:t>
            </a:fld>
            <a:endParaRPr lang="en-US" altLang="en-US" sz="1200" dirty="0"/>
          </a:p>
        </p:txBody>
      </p:sp>
    </p:spTree>
    <p:extLst>
      <p:ext uri="{BB962C8B-B14F-4D97-AF65-F5344CB8AC3E}">
        <p14:creationId xmlns:p14="http://schemas.microsoft.com/office/powerpoint/2010/main" val="935662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marL="228600" indent="-228600">
              <a:buAutoNum type="arabicPeriod" startAt="2"/>
            </a:pPr>
            <a:r>
              <a:rPr lang="en-US" altLang="en-US" dirty="0">
                <a:latin typeface="Times New Roman" charset="0"/>
                <a:ea typeface="MS PGothic" charset="-128"/>
              </a:rPr>
              <a:t>Injury to a solid organ can cause shock and bleeding.</a:t>
            </a:r>
          </a:p>
          <a:p>
            <a:pPr marL="228600" marR="0" lvl="0" indent="-228600" algn="l" defTabSz="914400" rtl="0" eaLnBrk="0" fontAlgn="base" latinLnBrk="0" hangingPunct="0">
              <a:lnSpc>
                <a:spcPct val="100000"/>
              </a:lnSpc>
              <a:spcBef>
                <a:spcPct val="30000"/>
              </a:spcBef>
              <a:spcAft>
                <a:spcPct val="0"/>
              </a:spcAft>
              <a:buClrTx/>
              <a:buSzTx/>
              <a:buFontTx/>
              <a:buAutoNum type="arabicPeriod" startAt="2"/>
              <a:tabLst/>
              <a:defRPr/>
            </a:pPr>
            <a:r>
              <a:rPr lang="en-US" sz="1200" kern="1200" dirty="0">
                <a:solidFill>
                  <a:schemeClr val="tx1"/>
                </a:solidFill>
                <a:effectLst/>
                <a:latin typeface="Times New Roman" pitchFamily="18" charset="0"/>
                <a:ea typeface="MS PGothic" pitchFamily="34" charset="-128"/>
                <a:cs typeface="+mn-cs"/>
              </a:rPr>
              <a:t>If perforation of hollow organs occurs, the contents will leak and contaminate the abdominal cavity.</a:t>
            </a:r>
          </a:p>
          <a:p>
            <a:pPr marL="228600" indent="-228600">
              <a:buAutoNum type="arabicPeriod" startAt="2"/>
            </a:pPr>
            <a:endParaRPr lang="en-US" altLang="en-US" dirty="0">
              <a:latin typeface="Times New Roman" charset="0"/>
              <a:ea typeface="MS PGothic" charset="-128"/>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ED64EA1-AF23-524C-A442-D5EB6E5AB18A}" type="slidenum">
              <a:rPr lang="en-US" altLang="en-US" sz="1200"/>
              <a:pPr eaLnBrk="1" hangingPunct="1"/>
              <a:t>8</a:t>
            </a:fld>
            <a:endParaRPr lang="en-US" altLang="en-US" sz="1200" dirty="0"/>
          </a:p>
        </p:txBody>
      </p:sp>
    </p:spTree>
    <p:extLst>
      <p:ext uri="{BB962C8B-B14F-4D97-AF65-F5344CB8AC3E}">
        <p14:creationId xmlns:p14="http://schemas.microsoft.com/office/powerpoint/2010/main" val="1809937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illustration on the left shows the hollow organs of the abdomen. The illustration on the right shows the solid organs of the abdomen. </a:t>
            </a: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A5383A7-BDF8-734E-97D3-9844F7327657}" type="slidenum">
              <a:rPr lang="en-US" altLang="en-US" sz="1200"/>
              <a:pPr eaLnBrk="1" hangingPunct="1"/>
              <a:t>9</a:t>
            </a:fld>
            <a:endParaRPr lang="en-US" altLang="en-US" sz="1200" dirty="0"/>
          </a:p>
        </p:txBody>
      </p:sp>
    </p:spTree>
    <p:extLst>
      <p:ext uri="{BB962C8B-B14F-4D97-AF65-F5344CB8AC3E}">
        <p14:creationId xmlns:p14="http://schemas.microsoft.com/office/powerpoint/2010/main" val="1897671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Gastrointestinal system</a:t>
            </a:r>
            <a:endParaRPr lang="en-US" altLang="en-US" b="1" dirty="0">
              <a:latin typeface="Times New Roman" charset="0"/>
              <a:ea typeface="MS PGothic" charset="-128"/>
            </a:endParaRPr>
          </a:p>
          <a:p>
            <a:r>
              <a:rPr lang="en-US" altLang="en-US" dirty="0">
                <a:latin typeface="Times New Roman" charset="0"/>
                <a:ea typeface="MS PGothic" charset="-128"/>
              </a:rPr>
              <a:t>       1.    Responsible for digestion process</a:t>
            </a:r>
          </a:p>
          <a:p>
            <a:r>
              <a:rPr lang="en-US" altLang="en-US" dirty="0">
                <a:latin typeface="Times New Roman" charset="0"/>
                <a:ea typeface="MS PGothic" charset="-128"/>
              </a:rPr>
              <a:t>       2.    Digestion begins when food is put into the mouth and chewed.</a:t>
            </a:r>
          </a:p>
          <a:p>
            <a:r>
              <a:rPr lang="en-US" altLang="en-US" dirty="0">
                <a:latin typeface="Times New Roman" charset="0"/>
                <a:ea typeface="MS PGothic" charset="-128"/>
              </a:rPr>
              <a:t>       3.    The stomach is the main organ of the digestive system.</a:t>
            </a:r>
          </a:p>
          <a:p>
            <a:r>
              <a:rPr lang="en-US" altLang="en-US" dirty="0">
                <a:latin typeface="Times New Roman" charset="0"/>
                <a:ea typeface="MS PGothic" charset="-128"/>
              </a:rPr>
              <a:t>              a.    Gastric juices break down food.</a:t>
            </a: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FCFC4BD-D8AF-BC46-9BD8-F07C14995A19}" type="slidenum">
              <a:rPr lang="en-US" altLang="en-US" sz="1200"/>
              <a:pPr eaLnBrk="1" hangingPunct="1"/>
              <a:t>10</a:t>
            </a:fld>
            <a:endParaRPr lang="en-US" altLang="en-US" sz="1200" dirty="0"/>
          </a:p>
        </p:txBody>
      </p:sp>
    </p:spTree>
    <p:extLst>
      <p:ext uri="{BB962C8B-B14F-4D97-AF65-F5344CB8AC3E}">
        <p14:creationId xmlns:p14="http://schemas.microsoft.com/office/powerpoint/2010/main" val="1876939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a:p>
        </p:txBody>
      </p:sp>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Jones &amp; Bartlett Learning, LLC an Ascend Learning Company. </a:t>
            </a:r>
            <a:r>
              <a:rPr lang="en-US" sz="800" dirty="0" err="1">
                <a:solidFill>
                  <a:schemeClr val="bg2"/>
                </a:solidFill>
                <a:latin typeface="Arial" panose="020B0604020202020204" pitchFamily="34" charset="0"/>
                <a:cs typeface="Arial" panose="020B0604020202020204" pitchFamily="34" charset="0"/>
              </a:rPr>
              <a:t>www.jblearning.com</a:t>
            </a:r>
            <a:r>
              <a:rPr lang="en-US" sz="800" dirty="0">
                <a:solidFill>
                  <a:schemeClr val="bg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469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4691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4691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4691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4691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4691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4691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4691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4691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4691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2020 by Jones &amp; Bartlett Learning, LLC an Ascend Learning Company. www.jblearning.com. Background texture © </a:t>
            </a:r>
            <a:r>
              <a:rPr lang="en-US" sz="800" dirty="0" err="1">
                <a:latin typeface="Arial" panose="020B0604020202020204" pitchFamily="34" charset="0"/>
                <a:cs typeface="Arial" panose="020B0604020202020204" pitchFamily="34" charset="0"/>
              </a:rPr>
              <a:t>Bunphot</a:t>
            </a:r>
            <a:r>
              <a:rPr lang="en-US" sz="800" dirty="0">
                <a:latin typeface="Arial" panose="020B0604020202020204" pitchFamily="34" charset="0"/>
                <a:cs typeface="Arial" panose="020B0604020202020204" pitchFamily="34" charset="0"/>
              </a:rPr>
              <a:t>/Getty Images.</a:t>
            </a:r>
          </a:p>
        </p:txBody>
      </p:sp>
      <p:sp>
        <p:nvSpPr>
          <p:cNvPr id="6" name="Rectangle 5">
            <a:extLst>
              <a:ext uri="{FF2B5EF4-FFF2-40B4-BE49-F238E27FC236}">
                <a16:creationId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4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4691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6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4691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7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46912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8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4691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0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46912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46912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2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46912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4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46912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5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4691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6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4691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8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46912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9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46912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0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46912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2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46912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3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46912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4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46912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6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46912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7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46912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8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4691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469121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Jones &amp; Bartlett Learning, LLC an Ascend Learning Company. </a:t>
            </a:r>
            <a:r>
              <a:rPr lang="en-US" sz="800" dirty="0" err="1">
                <a:latin typeface="Arial" panose="020B0604020202020204" pitchFamily="34" charset="0"/>
                <a:cs typeface="Arial" panose="020B0604020202020204" pitchFamily="34" charset="0"/>
              </a:rPr>
              <a:t>www.jblearning.com</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 id="2147483659" r:id="rId9"/>
    <p:sldLayoutId id="2147483660" r:id="rId10"/>
    <p:sldLayoutId id="2147483661" r:id="rId11"/>
    <p:sldLayoutId id="2147483663" r:id="rId12"/>
    <p:sldLayoutId id="2147483664" r:id="rId13"/>
    <p:sldLayoutId id="2147483665" r:id="rId14"/>
    <p:sldLayoutId id="2147483666" r:id="rId15"/>
    <p:sldLayoutId id="2147483667" r:id="rId16"/>
    <p:sldLayoutId id="2147483668" r:id="rId17"/>
    <p:sldLayoutId id="2147483670" r:id="rId18"/>
    <p:sldLayoutId id="2147483671" r:id="rId19"/>
    <p:sldLayoutId id="2147483672" r:id="rId20"/>
    <p:sldLayoutId id="2147483674" r:id="rId21"/>
    <p:sldLayoutId id="2147483675" r:id="rId22"/>
    <p:sldLayoutId id="2147483676" r:id="rId23"/>
    <p:sldLayoutId id="2147483678" r:id="rId24"/>
    <p:sldLayoutId id="2147483679" r:id="rId25"/>
    <p:sldLayoutId id="2147483680" r:id="rId26"/>
    <p:sldLayoutId id="2147483682" r:id="rId27"/>
    <p:sldLayoutId id="2147483683" r:id="rId28"/>
    <p:sldLayoutId id="2147483684" r:id="rId29"/>
    <p:sldLayoutId id="2147483686" r:id="rId30"/>
    <p:sldLayoutId id="2147483687" r:id="rId31"/>
    <p:sldLayoutId id="2147483688" r:id="rId32"/>
    <p:sldLayoutId id="2147483690" r:id="rId33"/>
    <p:sldLayoutId id="2147483691" r:id="rId34"/>
    <p:sldLayoutId id="2147483692" r:id="rId35"/>
    <p:sldLayoutId id="2147483694" r:id="rId36"/>
    <p:sldLayoutId id="2147483695" r:id="rId37"/>
    <p:sldLayoutId id="2147483696" r:id="rId3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CF4F1586-DE6A-1A40-AEF4-23ADA41937E4}"/>
              </a:ext>
            </a:extLst>
          </p:cNvPr>
          <p:cNvSpPr>
            <a:spLocks noGrp="1"/>
          </p:cNvSpPr>
          <p:nvPr>
            <p:ph type="subTitle" idx="1"/>
          </p:nvPr>
        </p:nvSpPr>
        <p:spPr/>
        <p:txBody>
          <a:bodyPr/>
          <a:lstStyle/>
          <a:p>
            <a:r>
              <a:rPr lang="en-US" dirty="0"/>
              <a:t>CHAPTER 19</a:t>
            </a:r>
          </a:p>
        </p:txBody>
      </p:sp>
      <p:sp>
        <p:nvSpPr>
          <p:cNvPr id="19" name="Title 18">
            <a:extLst>
              <a:ext uri="{FF2B5EF4-FFF2-40B4-BE49-F238E27FC236}">
                <a16:creationId xmlns:a16="http://schemas.microsoft.com/office/drawing/2014/main" id="{A58A35F8-EA88-094E-8EAD-88FE6A07C447}"/>
              </a:ext>
            </a:extLst>
          </p:cNvPr>
          <p:cNvSpPr>
            <a:spLocks noGrp="1"/>
          </p:cNvSpPr>
          <p:nvPr>
            <p:ph type="ctrTitle"/>
          </p:nvPr>
        </p:nvSpPr>
        <p:spPr/>
        <p:txBody>
          <a:bodyPr>
            <a:normAutofit/>
          </a:bodyPr>
          <a:lstStyle/>
          <a:p>
            <a:pPr>
              <a:spcBef>
                <a:spcPts val="200"/>
              </a:spcBef>
            </a:pPr>
            <a:r>
              <a:rPr lang="en-US" altLang="en-US" dirty="0"/>
              <a:t>Gastrointestinal and Urologic Emergencies</a:t>
            </a:r>
          </a:p>
        </p:txBody>
      </p:sp>
      <p:pic>
        <p:nvPicPr>
          <p:cNvPr id="5" name="Picture 4">
            <a:extLst>
              <a:ext uri="{FF2B5EF4-FFF2-40B4-BE49-F238E27FC236}">
                <a16:creationId xmlns:a16="http://schemas.microsoft.com/office/drawing/2014/main" id="{72745D91-033E-FE49-8C69-8A2627DA39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3715" y="1931"/>
            <a:ext cx="5618285" cy="6854138"/>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lnSpc>
                <a:spcPct val="85000"/>
              </a:lnSpc>
            </a:pPr>
            <a:r>
              <a:rPr lang="en-US" altLang="en-US" dirty="0"/>
              <a:t>The Gastrointestinal System </a:t>
            </a:r>
            <a:r>
              <a:rPr lang="en-US" altLang="en-US" sz="2000" b="0" dirty="0"/>
              <a:t>(1 of 6)</a:t>
            </a:r>
          </a:p>
        </p:txBody>
      </p:sp>
      <p:sp>
        <p:nvSpPr>
          <p:cNvPr id="14339" name="Content Placeholder 2"/>
          <p:cNvSpPr>
            <a:spLocks noGrp="1"/>
          </p:cNvSpPr>
          <p:nvPr>
            <p:ph type="body" idx="1"/>
          </p:nvPr>
        </p:nvSpPr>
        <p:spPr/>
        <p:txBody>
          <a:bodyPr rIns="228600"/>
          <a:lstStyle/>
          <a:p>
            <a:pPr eaLnBrk="1" hangingPunct="1">
              <a:spcBef>
                <a:spcPct val="35000"/>
              </a:spcBef>
            </a:pPr>
            <a:r>
              <a:rPr lang="en-US" altLang="en-US" dirty="0"/>
              <a:t>Responsible for digestion process</a:t>
            </a:r>
          </a:p>
          <a:p>
            <a:pPr eaLnBrk="1" hangingPunct="1">
              <a:spcBef>
                <a:spcPct val="35000"/>
              </a:spcBef>
            </a:pPr>
            <a:r>
              <a:rPr lang="en-US" altLang="en-US" dirty="0"/>
              <a:t>Digestion begins when food is chewed.</a:t>
            </a:r>
          </a:p>
          <a:p>
            <a:pPr eaLnBrk="1" hangingPunct="1">
              <a:spcBef>
                <a:spcPct val="35000"/>
              </a:spcBef>
            </a:pPr>
            <a:r>
              <a:rPr lang="en-US" altLang="en-US" dirty="0"/>
              <a:t>The stomach is the main digestive organ.</a:t>
            </a:r>
          </a:p>
          <a:p>
            <a:pPr lvl="1" eaLnBrk="1" hangingPunct="1">
              <a:spcBef>
                <a:spcPct val="35000"/>
              </a:spcBef>
            </a:pPr>
            <a:r>
              <a:rPr lang="en-US" altLang="en-US" dirty="0"/>
              <a:t>Gastric juices break food down.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nSpc>
                <a:spcPct val="85000"/>
              </a:lnSpc>
            </a:pPr>
            <a:r>
              <a:rPr lang="en-US" altLang="en-US" dirty="0"/>
              <a:t>The Gastrointestinal System </a:t>
            </a:r>
            <a:r>
              <a:rPr lang="en-US" altLang="en-US" sz="2000" b="0" dirty="0"/>
              <a:t>(2 of 6)</a:t>
            </a:r>
          </a:p>
        </p:txBody>
      </p:sp>
      <p:sp>
        <p:nvSpPr>
          <p:cNvPr id="15363" name="Rectangle 3"/>
          <p:cNvSpPr>
            <a:spLocks noGrp="1" noChangeArrowheads="1"/>
          </p:cNvSpPr>
          <p:nvPr>
            <p:ph type="body" idx="1"/>
          </p:nvPr>
        </p:nvSpPr>
        <p:spPr/>
        <p:txBody>
          <a:bodyPr rIns="228600"/>
          <a:lstStyle/>
          <a:p>
            <a:pPr eaLnBrk="1" hangingPunct="1">
              <a:spcBef>
                <a:spcPct val="35000"/>
              </a:spcBef>
            </a:pPr>
            <a:r>
              <a:rPr lang="en-US" altLang="en-US" dirty="0"/>
              <a:t>The liver assists in digestion.</a:t>
            </a:r>
          </a:p>
          <a:p>
            <a:pPr lvl="1" eaLnBrk="1" hangingPunct="1">
              <a:spcBef>
                <a:spcPct val="35000"/>
              </a:spcBef>
            </a:pPr>
            <a:r>
              <a:rPr lang="en-US" altLang="en-US" dirty="0"/>
              <a:t>Secretes bile and aids in digestion of fats</a:t>
            </a:r>
          </a:p>
          <a:p>
            <a:pPr lvl="1" eaLnBrk="1" hangingPunct="1">
              <a:spcBef>
                <a:spcPct val="35000"/>
              </a:spcBef>
            </a:pPr>
            <a:r>
              <a:rPr lang="en-US" altLang="en-US" dirty="0"/>
              <a:t>Filters toxic substances</a:t>
            </a:r>
          </a:p>
          <a:p>
            <a:pPr lvl="1" eaLnBrk="1" hangingPunct="1">
              <a:spcBef>
                <a:spcPct val="35000"/>
              </a:spcBef>
            </a:pPr>
            <a:r>
              <a:rPr lang="en-US" altLang="en-US" dirty="0"/>
              <a:t>Creates glucose stores</a:t>
            </a:r>
          </a:p>
          <a:p>
            <a:pPr eaLnBrk="1" hangingPunct="1">
              <a:spcBef>
                <a:spcPct val="35000"/>
              </a:spcBef>
            </a:pPr>
            <a:r>
              <a:rPr lang="en-US" altLang="en-US" dirty="0"/>
              <a:t>The gallbladder is a reservoir for bile.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nSpc>
                <a:spcPct val="85000"/>
              </a:lnSpc>
            </a:pPr>
            <a:r>
              <a:rPr lang="en-US" altLang="en-US" dirty="0"/>
              <a:t>The Gastrointestinal System </a:t>
            </a:r>
            <a:r>
              <a:rPr lang="en-US" altLang="en-US" sz="2000" b="0" dirty="0"/>
              <a:t>(3 of 6)</a:t>
            </a:r>
          </a:p>
        </p:txBody>
      </p:sp>
      <p:sp>
        <p:nvSpPr>
          <p:cNvPr id="16387" name="Content Placeholder 2"/>
          <p:cNvSpPr>
            <a:spLocks noGrp="1"/>
          </p:cNvSpPr>
          <p:nvPr>
            <p:ph type="body" idx="1"/>
          </p:nvPr>
        </p:nvSpPr>
        <p:spPr/>
        <p:txBody>
          <a:bodyPr rIns="228600"/>
          <a:lstStyle/>
          <a:p>
            <a:pPr>
              <a:spcBef>
                <a:spcPct val="35000"/>
              </a:spcBef>
            </a:pPr>
            <a:r>
              <a:rPr lang="en-US" altLang="en-US" dirty="0"/>
              <a:t>Small intestine </a:t>
            </a:r>
          </a:p>
          <a:p>
            <a:pPr lvl="1">
              <a:spcBef>
                <a:spcPct val="35000"/>
              </a:spcBef>
            </a:pPr>
            <a:r>
              <a:rPr lang="en-US" altLang="en-US" dirty="0"/>
              <a:t>Duodenum</a:t>
            </a:r>
          </a:p>
          <a:p>
            <a:pPr lvl="2"/>
            <a:r>
              <a:rPr lang="en-US" altLang="en-US" sz="2000" dirty="0"/>
              <a:t>Digestive juices from pancreas and liver mix.</a:t>
            </a:r>
          </a:p>
          <a:p>
            <a:pPr lvl="2"/>
            <a:r>
              <a:rPr lang="en-US" altLang="en-US" sz="2000" dirty="0"/>
              <a:t>Pancreas releases amylase, bicarbonate, and insulin.</a:t>
            </a:r>
          </a:p>
          <a:p>
            <a:pPr lvl="1">
              <a:spcBef>
                <a:spcPct val="35000"/>
              </a:spcBef>
            </a:pPr>
            <a:r>
              <a:rPr lang="en-US" altLang="en-US" dirty="0"/>
              <a:t>Jejunum</a:t>
            </a:r>
          </a:p>
          <a:p>
            <a:pPr lvl="2"/>
            <a:r>
              <a:rPr lang="en-US" altLang="en-US" sz="2000" dirty="0"/>
              <a:t>Absorbs digestive products</a:t>
            </a:r>
          </a:p>
          <a:p>
            <a:pPr lvl="2"/>
            <a:r>
              <a:rPr lang="en-US" altLang="en-US" sz="2000" dirty="0"/>
              <a:t>Does most of the work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nSpc>
                <a:spcPct val="85000"/>
              </a:lnSpc>
            </a:pPr>
            <a:r>
              <a:rPr lang="en-US" altLang="en-US" dirty="0"/>
              <a:t>The Gastrointestinal System </a:t>
            </a:r>
            <a:r>
              <a:rPr lang="en-US" altLang="en-US" sz="2000" b="0" dirty="0"/>
              <a:t>(4 of 6)</a:t>
            </a:r>
          </a:p>
        </p:txBody>
      </p:sp>
      <p:sp>
        <p:nvSpPr>
          <p:cNvPr id="17411" name="Content Placeholder 2"/>
          <p:cNvSpPr>
            <a:spLocks noGrp="1"/>
          </p:cNvSpPr>
          <p:nvPr>
            <p:ph type="body" idx="1"/>
          </p:nvPr>
        </p:nvSpPr>
        <p:spPr/>
        <p:txBody>
          <a:bodyPr rIns="228600"/>
          <a:lstStyle/>
          <a:p>
            <a:pPr>
              <a:spcBef>
                <a:spcPct val="35000"/>
              </a:spcBef>
            </a:pPr>
            <a:r>
              <a:rPr lang="en-US" altLang="en-US" dirty="0"/>
              <a:t>Small intestine (cont’d)</a:t>
            </a:r>
          </a:p>
          <a:p>
            <a:pPr lvl="1">
              <a:spcBef>
                <a:spcPct val="35000"/>
              </a:spcBef>
            </a:pPr>
            <a:r>
              <a:rPr lang="en-US" altLang="en-US" dirty="0"/>
              <a:t>Ileum</a:t>
            </a:r>
          </a:p>
          <a:p>
            <a:pPr lvl="2"/>
            <a:r>
              <a:rPr lang="en-US" altLang="en-US" sz="2000" dirty="0"/>
              <a:t>Absorbs nutrients that were not absorbed earlier</a:t>
            </a:r>
          </a:p>
          <a:p>
            <a:pPr lvl="2"/>
            <a:r>
              <a:rPr lang="en-US" altLang="en-US" sz="2000" dirty="0"/>
              <a:t>Absorbs bile acids so they can be returned to the liver for future use and vitamin B</a:t>
            </a:r>
            <a:r>
              <a:rPr lang="en-US" altLang="en-US" sz="2000" baseline="-25000" dirty="0"/>
              <a:t>12</a:t>
            </a:r>
            <a:r>
              <a:rPr lang="en-US" altLang="en-US" sz="2000" dirty="0"/>
              <a:t> for making nerve cells and red blood cells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nSpc>
                <a:spcPct val="85000"/>
              </a:lnSpc>
            </a:pPr>
            <a:r>
              <a:rPr lang="en-US" altLang="en-US" dirty="0"/>
              <a:t>The Gastrointestinal System </a:t>
            </a:r>
            <a:r>
              <a:rPr lang="en-US" altLang="en-US" sz="2000" b="0" dirty="0"/>
              <a:t>(5 of 6)</a:t>
            </a:r>
          </a:p>
        </p:txBody>
      </p:sp>
      <p:sp>
        <p:nvSpPr>
          <p:cNvPr id="18435" name="Rectangle 3"/>
          <p:cNvSpPr>
            <a:spLocks noGrp="1" noChangeArrowheads="1"/>
          </p:cNvSpPr>
          <p:nvPr>
            <p:ph type="body" idx="1"/>
          </p:nvPr>
        </p:nvSpPr>
        <p:spPr/>
        <p:txBody>
          <a:bodyPr rIns="228600"/>
          <a:lstStyle/>
          <a:p>
            <a:pPr>
              <a:spcBef>
                <a:spcPct val="35000"/>
              </a:spcBef>
            </a:pPr>
            <a:r>
              <a:rPr lang="en-US" altLang="en-US" dirty="0"/>
              <a:t>Colon (large intestine)</a:t>
            </a:r>
          </a:p>
          <a:p>
            <a:pPr lvl="1">
              <a:spcBef>
                <a:spcPct val="35000"/>
              </a:spcBef>
            </a:pPr>
            <a:r>
              <a:rPr lang="en-US" altLang="en-US" dirty="0"/>
              <a:t>Food that is not broken down comes here.</a:t>
            </a:r>
          </a:p>
          <a:p>
            <a:pPr lvl="1">
              <a:spcBef>
                <a:spcPct val="35000"/>
              </a:spcBef>
            </a:pPr>
            <a:r>
              <a:rPr lang="en-US" altLang="en-US" dirty="0"/>
              <a:t>Water is absorbed.</a:t>
            </a:r>
          </a:p>
          <a:p>
            <a:pPr lvl="1">
              <a:spcBef>
                <a:spcPct val="35000"/>
              </a:spcBef>
            </a:pPr>
            <a:r>
              <a:rPr lang="en-US" altLang="en-US" dirty="0"/>
              <a:t>Stool is formed.</a:t>
            </a:r>
            <a:endParaRPr lang="en-US" alt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nSpc>
                <a:spcPct val="85000"/>
              </a:lnSpc>
            </a:pPr>
            <a:r>
              <a:rPr lang="en-US" altLang="en-US" dirty="0"/>
              <a:t>The Gastrointestinal System </a:t>
            </a:r>
            <a:r>
              <a:rPr lang="en-US" altLang="en-US" sz="2000" b="0" dirty="0"/>
              <a:t>(6 of 6)</a:t>
            </a:r>
          </a:p>
        </p:txBody>
      </p:sp>
      <p:sp>
        <p:nvSpPr>
          <p:cNvPr id="19459" name="Rectangle 3"/>
          <p:cNvSpPr>
            <a:spLocks noGrp="1" noChangeArrowheads="1"/>
          </p:cNvSpPr>
          <p:nvPr>
            <p:ph type="body" idx="1"/>
          </p:nvPr>
        </p:nvSpPr>
        <p:spPr/>
        <p:txBody>
          <a:bodyPr rIns="228600"/>
          <a:lstStyle/>
          <a:p>
            <a:pPr>
              <a:spcBef>
                <a:spcPct val="35000"/>
              </a:spcBef>
            </a:pPr>
            <a:r>
              <a:rPr lang="en-US" altLang="en-US" dirty="0"/>
              <a:t>Spleen</a:t>
            </a:r>
          </a:p>
          <a:p>
            <a:pPr lvl="1">
              <a:spcBef>
                <a:spcPct val="35000"/>
              </a:spcBef>
            </a:pPr>
            <a:r>
              <a:rPr lang="en-US" altLang="en-US" dirty="0"/>
              <a:t>Located in abdomen</a:t>
            </a:r>
          </a:p>
          <a:p>
            <a:pPr lvl="1">
              <a:spcBef>
                <a:spcPct val="35000"/>
              </a:spcBef>
            </a:pPr>
            <a:r>
              <a:rPr lang="en-US" altLang="en-US" dirty="0"/>
              <a:t>No digestive function</a:t>
            </a:r>
          </a:p>
          <a:p>
            <a:pPr lvl="1">
              <a:spcBef>
                <a:spcPct val="35000"/>
              </a:spcBef>
            </a:pP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lnSpc>
                <a:spcPct val="85000"/>
              </a:lnSpc>
            </a:pPr>
            <a:r>
              <a:rPr lang="en-US" altLang="en-US" dirty="0"/>
              <a:t>The Genital System </a:t>
            </a:r>
            <a:r>
              <a:rPr lang="en-US" altLang="en-US" sz="2000" b="0" dirty="0"/>
              <a:t>(1 of 2)</a:t>
            </a:r>
          </a:p>
        </p:txBody>
      </p:sp>
      <p:sp>
        <p:nvSpPr>
          <p:cNvPr id="20483" name="Content Placeholder 2"/>
          <p:cNvSpPr>
            <a:spLocks noGrp="1"/>
          </p:cNvSpPr>
          <p:nvPr>
            <p:ph type="body" idx="1"/>
          </p:nvPr>
        </p:nvSpPr>
        <p:spPr/>
        <p:txBody>
          <a:bodyPr rIns="228600"/>
          <a:lstStyle/>
          <a:p>
            <a:pPr eaLnBrk="1" hangingPunct="1">
              <a:spcBef>
                <a:spcPct val="35000"/>
              </a:spcBef>
            </a:pPr>
            <a:r>
              <a:rPr lang="en-US" altLang="en-US" dirty="0"/>
              <a:t>Male reproductive system:</a:t>
            </a:r>
          </a:p>
          <a:p>
            <a:pPr lvl="1" eaLnBrk="1" hangingPunct="1">
              <a:spcBef>
                <a:spcPct val="35000"/>
              </a:spcBef>
            </a:pPr>
            <a:r>
              <a:rPr lang="en-US" altLang="en-US" dirty="0"/>
              <a:t>Testicles</a:t>
            </a:r>
          </a:p>
          <a:p>
            <a:pPr lvl="1" eaLnBrk="1" hangingPunct="1">
              <a:spcBef>
                <a:spcPct val="35000"/>
              </a:spcBef>
            </a:pPr>
            <a:r>
              <a:rPr lang="en-US" altLang="en-US" dirty="0"/>
              <a:t>Epididymis</a:t>
            </a:r>
          </a:p>
          <a:p>
            <a:pPr lvl="1" eaLnBrk="1" hangingPunct="1">
              <a:spcBef>
                <a:spcPct val="35000"/>
              </a:spcBef>
            </a:pPr>
            <a:r>
              <a:rPr lang="en-US" altLang="en-US" dirty="0"/>
              <a:t>Vasa deferentia</a:t>
            </a:r>
          </a:p>
          <a:p>
            <a:pPr lvl="1" eaLnBrk="1" hangingPunct="1">
              <a:spcBef>
                <a:spcPct val="35000"/>
              </a:spcBef>
            </a:pPr>
            <a:r>
              <a:rPr lang="en-US" altLang="en-US" dirty="0"/>
              <a:t>Seminal vesicles</a:t>
            </a:r>
          </a:p>
          <a:p>
            <a:pPr lvl="1" eaLnBrk="1" hangingPunct="1">
              <a:spcBef>
                <a:spcPct val="35000"/>
              </a:spcBef>
            </a:pPr>
            <a:r>
              <a:rPr lang="en-US" altLang="en-US" dirty="0"/>
              <a:t>Prostate gland</a:t>
            </a:r>
          </a:p>
          <a:p>
            <a:pPr lvl="1" eaLnBrk="1" hangingPunct="1">
              <a:spcBef>
                <a:spcPct val="35000"/>
              </a:spcBef>
            </a:pPr>
            <a:r>
              <a:rPr lang="en-US" altLang="en-US" dirty="0"/>
              <a:t>Penis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nSpc>
                <a:spcPct val="85000"/>
              </a:lnSpc>
            </a:pPr>
            <a:r>
              <a:rPr lang="en-US" altLang="en-US" dirty="0"/>
              <a:t>The Genital System </a:t>
            </a:r>
            <a:r>
              <a:rPr lang="en-US" altLang="en-US" sz="2000" b="0" dirty="0"/>
              <a:t>(2 of 2)</a:t>
            </a:r>
          </a:p>
        </p:txBody>
      </p:sp>
      <p:sp>
        <p:nvSpPr>
          <p:cNvPr id="21507" name="Rectangle 3"/>
          <p:cNvSpPr>
            <a:spLocks noGrp="1" noChangeArrowheads="1"/>
          </p:cNvSpPr>
          <p:nvPr>
            <p:ph type="body" idx="1"/>
          </p:nvPr>
        </p:nvSpPr>
        <p:spPr/>
        <p:txBody>
          <a:bodyPr rIns="228600"/>
          <a:lstStyle/>
          <a:p>
            <a:pPr eaLnBrk="1" hangingPunct="1">
              <a:spcBef>
                <a:spcPct val="35000"/>
              </a:spcBef>
            </a:pPr>
            <a:r>
              <a:rPr lang="en-US" altLang="en-US" dirty="0"/>
              <a:t>Female reproductive system:</a:t>
            </a:r>
          </a:p>
          <a:p>
            <a:pPr lvl="1" eaLnBrk="1" hangingPunct="1">
              <a:spcBef>
                <a:spcPct val="35000"/>
              </a:spcBef>
            </a:pPr>
            <a:r>
              <a:rPr lang="en-US" altLang="en-US" dirty="0"/>
              <a:t>Ovaries</a:t>
            </a:r>
          </a:p>
          <a:p>
            <a:pPr lvl="1" eaLnBrk="1" hangingPunct="1">
              <a:spcBef>
                <a:spcPct val="35000"/>
              </a:spcBef>
            </a:pPr>
            <a:r>
              <a:rPr lang="en-US" altLang="en-US" dirty="0"/>
              <a:t>Fallopian tubes</a:t>
            </a:r>
          </a:p>
          <a:p>
            <a:pPr lvl="1" eaLnBrk="1" hangingPunct="1">
              <a:spcBef>
                <a:spcPct val="35000"/>
              </a:spcBef>
            </a:pPr>
            <a:r>
              <a:rPr lang="en-US" altLang="en-US" dirty="0"/>
              <a:t>Uterus</a:t>
            </a:r>
          </a:p>
          <a:p>
            <a:pPr lvl="1" eaLnBrk="1" hangingPunct="1">
              <a:spcBef>
                <a:spcPct val="35000"/>
              </a:spcBef>
            </a:pPr>
            <a:r>
              <a:rPr lang="en-US" altLang="en-US" dirty="0"/>
              <a:t>Cervix</a:t>
            </a:r>
          </a:p>
          <a:p>
            <a:pPr lvl="1" eaLnBrk="1" hangingPunct="1">
              <a:spcBef>
                <a:spcPct val="35000"/>
              </a:spcBef>
            </a:pPr>
            <a:r>
              <a:rPr lang="en-US" altLang="en-US" dirty="0"/>
              <a:t>Vagina</a:t>
            </a:r>
            <a:endParaRPr lang="en-US" alt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lnSpc>
                <a:spcPct val="85000"/>
              </a:lnSpc>
            </a:pPr>
            <a:r>
              <a:rPr lang="en-US" altLang="en-US" dirty="0"/>
              <a:t>The Urinary System </a:t>
            </a:r>
            <a:r>
              <a:rPr lang="en-US" altLang="en-US" sz="2000" b="0" dirty="0"/>
              <a:t>(1 of 3)</a:t>
            </a:r>
          </a:p>
        </p:txBody>
      </p:sp>
      <p:sp>
        <p:nvSpPr>
          <p:cNvPr id="22531" name="Content Placeholder 2"/>
          <p:cNvSpPr>
            <a:spLocks noGrp="1"/>
          </p:cNvSpPr>
          <p:nvPr>
            <p:ph type="body" idx="1"/>
          </p:nvPr>
        </p:nvSpPr>
        <p:spPr/>
        <p:txBody>
          <a:bodyPr rIns="228600"/>
          <a:lstStyle/>
          <a:p>
            <a:pPr eaLnBrk="1" hangingPunct="1">
              <a:spcBef>
                <a:spcPct val="35000"/>
              </a:spcBef>
            </a:pPr>
            <a:r>
              <a:rPr lang="en-US" altLang="en-US" dirty="0"/>
              <a:t>Controls discharge of waste materials filtered from blood by kidneys</a:t>
            </a:r>
          </a:p>
          <a:p>
            <a:pPr eaLnBrk="1" hangingPunct="1">
              <a:spcBef>
                <a:spcPct val="35000"/>
              </a:spcBef>
            </a:pPr>
            <a:r>
              <a:rPr lang="en-US" altLang="en-US" dirty="0"/>
              <a:t>The kidneys are solid organs.</a:t>
            </a:r>
          </a:p>
          <a:p>
            <a:pPr eaLnBrk="1" hangingPunct="1">
              <a:spcBef>
                <a:spcPct val="35000"/>
              </a:spcBef>
            </a:pPr>
            <a:r>
              <a:rPr lang="en-US" altLang="en-US" dirty="0"/>
              <a:t>There are two kidneys, one on each side of the body.</a:t>
            </a:r>
          </a:p>
          <a:p>
            <a:pPr lvl="1" eaLnBrk="1" hangingPunct="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nSpc>
                <a:spcPct val="85000"/>
              </a:lnSpc>
            </a:pPr>
            <a:r>
              <a:rPr lang="en-US" altLang="en-US" dirty="0"/>
              <a:t>The Urinary System </a:t>
            </a:r>
            <a:r>
              <a:rPr lang="en-US" altLang="en-US" sz="2000" b="0" dirty="0"/>
              <a:t>(2 of 3)</a:t>
            </a:r>
          </a:p>
        </p:txBody>
      </p:sp>
      <p:sp>
        <p:nvSpPr>
          <p:cNvPr id="23555" name="Rectangle 3"/>
          <p:cNvSpPr>
            <a:spLocks noGrp="1" noChangeArrowheads="1"/>
          </p:cNvSpPr>
          <p:nvPr>
            <p:ph type="body" idx="1"/>
          </p:nvPr>
        </p:nvSpPr>
        <p:spPr/>
        <p:txBody>
          <a:bodyPr rIns="228600"/>
          <a:lstStyle/>
          <a:p>
            <a:pPr>
              <a:spcBef>
                <a:spcPct val="35000"/>
              </a:spcBef>
            </a:pPr>
            <a:r>
              <a:rPr lang="en-US" altLang="en-US" dirty="0"/>
              <a:t>Ureters join each kidney to the bladder.</a:t>
            </a:r>
          </a:p>
          <a:p>
            <a:pPr>
              <a:spcBef>
                <a:spcPct val="35000"/>
              </a:spcBef>
            </a:pPr>
            <a:r>
              <a:rPr lang="en-US" altLang="en-US" dirty="0"/>
              <a:t>The bladder is located behind the pubic symphysis.</a:t>
            </a:r>
          </a:p>
          <a:p>
            <a:pPr>
              <a:spcBef>
                <a:spcPct val="35000"/>
              </a:spcBef>
            </a:pPr>
            <a:r>
              <a:rPr lang="en-US" altLang="en-US" dirty="0"/>
              <a:t>The bladder empties urine outside body through the urethra.</a:t>
            </a:r>
          </a:p>
          <a:p>
            <a:pPr lvl="1">
              <a:spcBef>
                <a:spcPct val="35000"/>
              </a:spcBef>
            </a:pPr>
            <a:r>
              <a:rPr lang="en-US" altLang="en-US" dirty="0"/>
              <a:t>1.5 to 2 L of urine per day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(1 of 4)</a:t>
            </a:r>
          </a:p>
        </p:txBody>
      </p:sp>
      <p:sp>
        <p:nvSpPr>
          <p:cNvPr id="5123" name="Rectangle 3"/>
          <p:cNvSpPr>
            <a:spLocks noGrp="1" noChangeArrowheads="1"/>
          </p:cNvSpPr>
          <p:nvPr>
            <p:ph type="body" idx="1"/>
          </p:nvPr>
        </p:nvSpPr>
        <p:spPr/>
        <p:txBody>
          <a:bodyPr rIns="228600"/>
          <a:lstStyle/>
          <a:p>
            <a:pPr marL="0" indent="0" eaLnBrk="1" hangingPunct="1">
              <a:buFontTx/>
              <a:buNone/>
            </a:pPr>
            <a:r>
              <a:rPr lang="en-US" altLang="en-US" b="1" dirty="0"/>
              <a:t>Medicine</a:t>
            </a:r>
          </a:p>
          <a:p>
            <a:pPr marL="0" indent="0" eaLnBrk="1" hangingPunct="1">
              <a:spcBef>
                <a:spcPct val="35000"/>
              </a:spcBef>
              <a:buFontTx/>
              <a:buNone/>
            </a:pPr>
            <a:r>
              <a:rPr lang="en-US" altLang="en-US" dirty="0"/>
              <a:t>Applies fundamental knowledge to provide basic emergency care and transportation based on assessment findings for an acutely ill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nSpc>
                <a:spcPct val="85000"/>
              </a:lnSpc>
            </a:pPr>
            <a:r>
              <a:rPr lang="en-US" altLang="en-US" dirty="0"/>
              <a:t>The Urinary System </a:t>
            </a:r>
            <a:r>
              <a:rPr lang="en-US" altLang="en-US" sz="2000" b="0" dirty="0"/>
              <a:t>(3 of 3)</a:t>
            </a:r>
          </a:p>
        </p:txBody>
      </p:sp>
      <p:sp>
        <p:nvSpPr>
          <p:cNvPr id="24579" name="Content Placeholder 1"/>
          <p:cNvSpPr>
            <a:spLocks noGrp="1"/>
          </p:cNvSpPr>
          <p:nvPr>
            <p:ph idx="1"/>
          </p:nvPr>
        </p:nvSpPr>
        <p:spPr/>
        <p:txBody>
          <a:bodyPr/>
          <a:lstStyle/>
          <a:p>
            <a:pPr marL="0" indent="0">
              <a:buFontTx/>
              <a:buNone/>
            </a:pPr>
            <a:r>
              <a:rPr lang="en-US" altLang="en-US" dirty="0"/>
              <a:t> </a:t>
            </a:r>
          </a:p>
        </p:txBody>
      </p:sp>
      <p:pic>
        <p:nvPicPr>
          <p:cNvPr id="2050" name="Picture 2" descr="Image depicting the urinary system. There are two bean-shaped kidneys marked. From the kidneys, a tube emerges, which is marked the ureter, the ureter penetrates into an oval shaped structure, which has an outer layer and an inner layer. The inner layer is marked the bladder. Ureter opening is marked inside the bladder. Below the bladder is the prostate gland. A tube like structure from the bladder is marked urethra. Penis is marked on the side of the urethra. External urethral opening is marked at the tip.&#10;" title="Image depicting the urinary system.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9700" y="1435100"/>
            <a:ext cx="1854500" cy="3949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28825" y="5493266"/>
            <a:ext cx="8096250" cy="923330"/>
          </a:xfrm>
          <a:prstGeom prst="rect">
            <a:avLst/>
          </a:prstGeom>
        </p:spPr>
        <p:txBody>
          <a:bodyPr wrap="square">
            <a:spAutoFit/>
          </a:bodyPr>
          <a:lstStyle/>
          <a:p>
            <a:r>
              <a:rPr lang="en-US" b="1" dirty="0"/>
              <a:t>FIGURE 19-2 </a:t>
            </a:r>
            <a:r>
              <a:rPr lang="en-US" dirty="0"/>
              <a:t>The urinary system lies in the retroperitoneal space behind the organs of the digestive system. The urinary system in men and women includes the kidneys, ureters, bladder, and urethra. This diagram shows the male urinary system.</a:t>
            </a:r>
          </a:p>
        </p:txBody>
      </p:sp>
      <p:sp>
        <p:nvSpPr>
          <p:cNvPr id="3" name="Rectangle 2"/>
          <p:cNvSpPr/>
          <p:nvPr/>
        </p:nvSpPr>
        <p:spPr>
          <a:xfrm>
            <a:off x="2028825" y="6416596"/>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lnSpc>
                <a:spcPct val="85000"/>
              </a:lnSpc>
            </a:pPr>
            <a:r>
              <a:rPr lang="en-US" altLang="en-US" dirty="0"/>
              <a:t>Pathophysiology </a:t>
            </a:r>
            <a:r>
              <a:rPr lang="en-US" altLang="en-US" sz="2000" b="0" dirty="0"/>
              <a:t>(1 of 4)</a:t>
            </a:r>
          </a:p>
        </p:txBody>
      </p:sp>
      <p:sp>
        <p:nvSpPr>
          <p:cNvPr id="25603" name="Content Placeholder 2"/>
          <p:cNvSpPr>
            <a:spLocks noGrp="1"/>
          </p:cNvSpPr>
          <p:nvPr>
            <p:ph type="body" idx="1"/>
          </p:nvPr>
        </p:nvSpPr>
        <p:spPr/>
        <p:txBody>
          <a:bodyPr rIns="228600"/>
          <a:lstStyle/>
          <a:p>
            <a:pPr eaLnBrk="1" hangingPunct="1">
              <a:spcBef>
                <a:spcPct val="35000"/>
              </a:spcBef>
            </a:pPr>
            <a:r>
              <a:rPr lang="en-US" altLang="en-US" dirty="0"/>
              <a:t>The abdominal cavity is lined by the peritoneum.</a:t>
            </a:r>
          </a:p>
          <a:p>
            <a:pPr lvl="1" eaLnBrk="1" hangingPunct="1">
              <a:spcBef>
                <a:spcPct val="35000"/>
              </a:spcBef>
            </a:pPr>
            <a:r>
              <a:rPr lang="en-US" altLang="en-US" dirty="0"/>
              <a:t>Parietal peritoneum lines the walls of the abdominal cavity.</a:t>
            </a:r>
          </a:p>
          <a:p>
            <a:pPr lvl="1" eaLnBrk="1" hangingPunct="1">
              <a:spcBef>
                <a:spcPct val="35000"/>
              </a:spcBef>
            </a:pPr>
            <a:r>
              <a:rPr lang="en-US" altLang="en-US" dirty="0"/>
              <a:t>Visceral peritoneum covers organs.</a:t>
            </a:r>
          </a:p>
          <a:p>
            <a:pPr eaLnBrk="1" hangingPunct="1">
              <a:spcBef>
                <a:spcPct val="35000"/>
              </a:spcBef>
            </a:pPr>
            <a:r>
              <a:rPr lang="en-US" altLang="en-US" dirty="0"/>
              <a:t>Foreign material such as blood, pus, or bile can irritate the peritoneum.</a:t>
            </a:r>
          </a:p>
          <a:p>
            <a:pPr lvl="1" eaLnBrk="1" hangingPunct="1">
              <a:spcBef>
                <a:spcPct val="35000"/>
              </a:spcBef>
            </a:pPr>
            <a:r>
              <a:rPr lang="en-US" altLang="en-US" dirty="0"/>
              <a:t>Causes peritonitis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lnSpc>
                <a:spcPct val="85000"/>
              </a:lnSpc>
            </a:pPr>
            <a:r>
              <a:rPr lang="en-US" altLang="en-US" dirty="0"/>
              <a:t>Pathophysiology </a:t>
            </a:r>
            <a:r>
              <a:rPr lang="en-US" altLang="en-US" sz="2000" b="0" dirty="0"/>
              <a:t>(2 of 4)</a:t>
            </a:r>
          </a:p>
        </p:txBody>
      </p:sp>
      <p:sp>
        <p:nvSpPr>
          <p:cNvPr id="26627" name="Content Placeholder 2"/>
          <p:cNvSpPr>
            <a:spLocks noGrp="1"/>
          </p:cNvSpPr>
          <p:nvPr>
            <p:ph type="body" idx="1"/>
          </p:nvPr>
        </p:nvSpPr>
        <p:spPr/>
        <p:txBody>
          <a:bodyPr rIns="228600"/>
          <a:lstStyle/>
          <a:p>
            <a:pPr>
              <a:spcBef>
                <a:spcPct val="35000"/>
              </a:spcBef>
            </a:pPr>
            <a:r>
              <a:rPr lang="en-US" altLang="en-US" dirty="0"/>
              <a:t>“Acute abdomen” refers to the sudden onset of abdominal pain.</a:t>
            </a:r>
          </a:p>
          <a:p>
            <a:pPr lvl="1">
              <a:spcBef>
                <a:spcPct val="35000"/>
              </a:spcBef>
            </a:pPr>
            <a:r>
              <a:rPr lang="en-US" altLang="en-US" dirty="0"/>
              <a:t>Often associated with severe, progressive problems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nSpc>
                <a:spcPct val="85000"/>
              </a:lnSpc>
            </a:pPr>
            <a:r>
              <a:rPr lang="en-US" altLang="en-US" dirty="0"/>
              <a:t>Pathophysiology </a:t>
            </a:r>
            <a:r>
              <a:rPr lang="en-US" altLang="en-US" sz="2000" b="0" dirty="0"/>
              <a:t>(3 of 4)</a:t>
            </a:r>
          </a:p>
        </p:txBody>
      </p:sp>
      <p:sp>
        <p:nvSpPr>
          <p:cNvPr id="27651" name="Content Placeholder 2"/>
          <p:cNvSpPr>
            <a:spLocks noGrp="1"/>
          </p:cNvSpPr>
          <p:nvPr>
            <p:ph type="body" idx="1"/>
          </p:nvPr>
        </p:nvSpPr>
        <p:spPr/>
        <p:txBody>
          <a:bodyPr rIns="228600"/>
          <a:lstStyle/>
          <a:p>
            <a:pPr>
              <a:spcBef>
                <a:spcPct val="35000"/>
              </a:spcBef>
            </a:pPr>
            <a:r>
              <a:rPr lang="en-US" altLang="en-US" dirty="0"/>
              <a:t>Peritonitis </a:t>
            </a:r>
          </a:p>
          <a:p>
            <a:pPr lvl="1">
              <a:spcBef>
                <a:spcPct val="35000"/>
              </a:spcBef>
            </a:pPr>
            <a:r>
              <a:rPr lang="en-US" altLang="en-US" dirty="0"/>
              <a:t>Inflammation of peritoneum </a:t>
            </a:r>
          </a:p>
          <a:p>
            <a:pPr lvl="1">
              <a:spcBef>
                <a:spcPct val="35000"/>
              </a:spcBef>
            </a:pPr>
            <a:r>
              <a:rPr lang="en-US" altLang="en-US" dirty="0"/>
              <a:t>Typically causes ileus</a:t>
            </a:r>
          </a:p>
          <a:p>
            <a:pPr>
              <a:spcBef>
                <a:spcPct val="35000"/>
              </a:spcBef>
            </a:pPr>
            <a:r>
              <a:rPr lang="en-US" altLang="en-US" dirty="0"/>
              <a:t>Ileus</a:t>
            </a:r>
          </a:p>
          <a:p>
            <a:pPr lvl="1">
              <a:spcBef>
                <a:spcPct val="35000"/>
              </a:spcBef>
            </a:pPr>
            <a:r>
              <a:rPr lang="en-US" altLang="en-US" dirty="0"/>
              <a:t>Paralysis of muscular contractions</a:t>
            </a:r>
          </a:p>
          <a:p>
            <a:pPr lvl="1">
              <a:spcBef>
                <a:spcPct val="35000"/>
              </a:spcBef>
            </a:pPr>
            <a:r>
              <a:rPr lang="en-US" altLang="en-US" dirty="0"/>
              <a:t>Retained gas and feces cause distention.</a:t>
            </a:r>
          </a:p>
          <a:p>
            <a:pPr lvl="1">
              <a:spcBef>
                <a:spcPct val="35000"/>
              </a:spcBef>
            </a:pPr>
            <a:r>
              <a:rPr lang="en-US" altLang="en-US" dirty="0"/>
              <a:t>Stomach empties by emesis.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nSpc>
                <a:spcPct val="85000"/>
              </a:lnSpc>
            </a:pPr>
            <a:r>
              <a:rPr lang="en-US" altLang="en-US" dirty="0"/>
              <a:t>Pathophysiology </a:t>
            </a:r>
            <a:r>
              <a:rPr lang="en-US" altLang="en-US" sz="2000" b="0" dirty="0"/>
              <a:t>(4 of 4)</a:t>
            </a:r>
          </a:p>
        </p:txBody>
      </p:sp>
      <p:sp>
        <p:nvSpPr>
          <p:cNvPr id="28675" name="Content Placeholder 2"/>
          <p:cNvSpPr>
            <a:spLocks noGrp="1"/>
          </p:cNvSpPr>
          <p:nvPr>
            <p:ph type="body" idx="1"/>
          </p:nvPr>
        </p:nvSpPr>
        <p:spPr/>
        <p:txBody>
          <a:bodyPr rIns="228600"/>
          <a:lstStyle/>
          <a:p>
            <a:pPr>
              <a:spcBef>
                <a:spcPct val="35000"/>
              </a:spcBef>
            </a:pPr>
            <a:r>
              <a:rPr lang="en-US" altLang="en-US" dirty="0"/>
              <a:t>Diverticulitis </a:t>
            </a:r>
          </a:p>
          <a:p>
            <a:pPr lvl="1">
              <a:spcBef>
                <a:spcPct val="35000"/>
              </a:spcBef>
            </a:pPr>
            <a:r>
              <a:rPr lang="en-US" altLang="en-US" dirty="0"/>
              <a:t>Inflammation of small pockets at weak areas in the muscle walls</a:t>
            </a:r>
          </a:p>
          <a:p>
            <a:pPr>
              <a:spcBef>
                <a:spcPct val="35000"/>
              </a:spcBef>
            </a:pPr>
            <a:r>
              <a:rPr lang="en-US" altLang="en-US" dirty="0"/>
              <a:t>Cholecystitis </a:t>
            </a:r>
          </a:p>
          <a:p>
            <a:pPr lvl="1">
              <a:spcBef>
                <a:spcPct val="35000"/>
              </a:spcBef>
            </a:pPr>
            <a:r>
              <a:rPr lang="en-US" altLang="en-US" dirty="0"/>
              <a:t>Inflammation of the gallbladder</a:t>
            </a:r>
          </a:p>
          <a:p>
            <a:pPr>
              <a:spcBef>
                <a:spcPct val="35000"/>
              </a:spcBef>
            </a:pPr>
            <a:r>
              <a:rPr lang="en-US" altLang="en-US" dirty="0">
                <a:latin typeface="Arial"/>
                <a:ea typeface="MS PGothic" charset="-128"/>
                <a:cs typeface="Arial"/>
              </a:rPr>
              <a:t>Acute appendicitis</a:t>
            </a:r>
            <a:endParaRPr lang="en-US" altLang="en-US" dirty="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lnSpc>
                <a:spcPct val="85000"/>
              </a:lnSpc>
            </a:pPr>
            <a:r>
              <a:rPr lang="en-US" altLang="en-US" dirty="0"/>
              <a:t>Abdominal Pain</a:t>
            </a:r>
            <a:endParaRPr lang="en-US" altLang="en-US" sz="2800" b="0" dirty="0"/>
          </a:p>
        </p:txBody>
      </p:sp>
      <p:sp>
        <p:nvSpPr>
          <p:cNvPr id="29699" name="Content Placeholder 2"/>
          <p:cNvSpPr>
            <a:spLocks noGrp="1"/>
          </p:cNvSpPr>
          <p:nvPr>
            <p:ph type="body" idx="1"/>
          </p:nvPr>
        </p:nvSpPr>
        <p:spPr/>
        <p:txBody>
          <a:bodyPr rIns="228600"/>
          <a:lstStyle/>
          <a:p>
            <a:pPr eaLnBrk="1" hangingPunct="1">
              <a:spcBef>
                <a:spcPct val="35000"/>
              </a:spcBef>
            </a:pPr>
            <a:r>
              <a:rPr lang="en-US" altLang="en-US" dirty="0"/>
              <a:t>Two types of nerves supply the peritoneum.</a:t>
            </a:r>
          </a:p>
          <a:p>
            <a:pPr eaLnBrk="1" hangingPunct="1">
              <a:spcBef>
                <a:spcPct val="35000"/>
              </a:spcBef>
            </a:pPr>
            <a:r>
              <a:rPr lang="en-US" altLang="en-US" dirty="0"/>
              <a:t>Parietal peritoneum: supplied by the same nerves that supply the skin of the abdomen</a:t>
            </a:r>
          </a:p>
          <a:p>
            <a:pPr eaLnBrk="1" hangingPunct="1">
              <a:spcBef>
                <a:spcPct val="35000"/>
              </a:spcBef>
            </a:pPr>
            <a:r>
              <a:rPr lang="en-US" altLang="en-US" dirty="0"/>
              <a:t>Visceral peritoneum: supplied by the autonomic nervous system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lnSpc>
                <a:spcPct val="85000"/>
              </a:lnSpc>
            </a:pPr>
            <a:r>
              <a:rPr lang="en-US" altLang="en-US" dirty="0"/>
              <a:t>Causes of Acute Abdomen </a:t>
            </a:r>
            <a:r>
              <a:rPr lang="en-US" altLang="en-US" sz="2000" b="0" dirty="0"/>
              <a:t>(1 of 7)</a:t>
            </a:r>
          </a:p>
        </p:txBody>
      </p:sp>
      <p:sp>
        <p:nvSpPr>
          <p:cNvPr id="31747" name="Content Placeholder 2"/>
          <p:cNvSpPr>
            <a:spLocks noGrp="1"/>
          </p:cNvSpPr>
          <p:nvPr>
            <p:ph type="body" idx="1"/>
          </p:nvPr>
        </p:nvSpPr>
        <p:spPr/>
        <p:txBody>
          <a:bodyPr rIns="228600"/>
          <a:lstStyle/>
          <a:p>
            <a:pPr eaLnBrk="1" hangingPunct="1">
              <a:spcBef>
                <a:spcPct val="35000"/>
              </a:spcBef>
            </a:pPr>
            <a:r>
              <a:rPr lang="en-US" altLang="en-US" dirty="0"/>
              <a:t>Ulcers</a:t>
            </a:r>
          </a:p>
          <a:p>
            <a:pPr lvl="1" eaLnBrk="1" hangingPunct="1">
              <a:spcBef>
                <a:spcPct val="35000"/>
              </a:spcBef>
            </a:pPr>
            <a:r>
              <a:rPr lang="en-US" altLang="en-US" dirty="0"/>
              <a:t>Protective layer of mucus erodes, allowing acid to eat into the organ</a:t>
            </a:r>
          </a:p>
          <a:p>
            <a:pPr lvl="1" eaLnBrk="1" hangingPunct="1">
              <a:spcBef>
                <a:spcPct val="35000"/>
              </a:spcBef>
            </a:pPr>
            <a:r>
              <a:rPr lang="en-US" altLang="en-US" dirty="0"/>
              <a:t>May lead to gastric bleeding and peritonitis</a:t>
            </a:r>
          </a:p>
          <a:p>
            <a:pPr eaLnBrk="1" hangingPunct="1"/>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lnSpc>
                <a:spcPct val="85000"/>
              </a:lnSpc>
            </a:pPr>
            <a:r>
              <a:rPr lang="en-US" altLang="en-US" dirty="0"/>
              <a:t>Causes of Acute Abdomen </a:t>
            </a:r>
            <a:r>
              <a:rPr lang="en-US" altLang="en-US" sz="2000" b="0" dirty="0"/>
              <a:t>(2 of 7)</a:t>
            </a:r>
          </a:p>
        </p:txBody>
      </p:sp>
      <p:sp>
        <p:nvSpPr>
          <p:cNvPr id="32771" name="Content Placeholder 2"/>
          <p:cNvSpPr>
            <a:spLocks noGrp="1"/>
          </p:cNvSpPr>
          <p:nvPr>
            <p:ph type="body" idx="1"/>
          </p:nvPr>
        </p:nvSpPr>
        <p:spPr/>
        <p:txBody>
          <a:bodyPr rIns="228600"/>
          <a:lstStyle/>
          <a:p>
            <a:pPr eaLnBrk="1" hangingPunct="1">
              <a:spcBef>
                <a:spcPct val="35000"/>
              </a:spcBef>
            </a:pPr>
            <a:r>
              <a:rPr lang="en-US" altLang="en-US" dirty="0"/>
              <a:t>Gallstones</a:t>
            </a:r>
          </a:p>
          <a:p>
            <a:pPr lvl="1" eaLnBrk="1" hangingPunct="1">
              <a:spcBef>
                <a:spcPct val="35000"/>
              </a:spcBef>
            </a:pPr>
            <a:r>
              <a:rPr lang="en-US" altLang="en-US" dirty="0"/>
              <a:t>Gallstones may form and block its outlet.</a:t>
            </a:r>
          </a:p>
          <a:p>
            <a:pPr lvl="2" eaLnBrk="1" hangingPunct="1">
              <a:spcBef>
                <a:spcPct val="35000"/>
              </a:spcBef>
            </a:pPr>
            <a:r>
              <a:rPr lang="en-US" altLang="en-US" dirty="0"/>
              <a:t>Cause pain</a:t>
            </a:r>
          </a:p>
          <a:p>
            <a:pPr lvl="2" eaLnBrk="1" hangingPunct="1">
              <a:spcBef>
                <a:spcPct val="35000"/>
              </a:spcBef>
            </a:pPr>
            <a:r>
              <a:rPr lang="en-US" altLang="en-US" dirty="0"/>
              <a:t>Lead to cholecystitis</a:t>
            </a:r>
          </a:p>
          <a:p>
            <a:pPr eaLnBrk="1" hangingPunct="1"/>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lnSpc>
                <a:spcPct val="85000"/>
              </a:lnSpc>
            </a:pPr>
            <a:r>
              <a:rPr lang="en-US" altLang="en-US" dirty="0"/>
              <a:t>Causes of Acute Abdomen </a:t>
            </a:r>
            <a:r>
              <a:rPr lang="en-US" altLang="en-US" sz="2000" b="0" dirty="0"/>
              <a:t>(3 of 7)</a:t>
            </a:r>
          </a:p>
        </p:txBody>
      </p:sp>
      <p:sp>
        <p:nvSpPr>
          <p:cNvPr id="33795" name="Content Placeholder 2"/>
          <p:cNvSpPr>
            <a:spLocks noGrp="1"/>
          </p:cNvSpPr>
          <p:nvPr>
            <p:ph type="body" idx="1"/>
          </p:nvPr>
        </p:nvSpPr>
        <p:spPr/>
        <p:txBody>
          <a:bodyPr rIns="228600"/>
          <a:lstStyle/>
          <a:p>
            <a:pPr eaLnBrk="1" hangingPunct="1">
              <a:spcBef>
                <a:spcPct val="35000"/>
              </a:spcBef>
            </a:pPr>
            <a:r>
              <a:rPr lang="en-US" altLang="en-US" dirty="0"/>
              <a:t>Pancreatitis</a:t>
            </a:r>
          </a:p>
          <a:p>
            <a:pPr lvl="1" eaLnBrk="1" hangingPunct="1">
              <a:spcBef>
                <a:spcPct val="35000"/>
              </a:spcBef>
            </a:pPr>
            <a:r>
              <a:rPr lang="en-US" altLang="en-US" dirty="0"/>
              <a:t>Inflammation of the pancreas</a:t>
            </a:r>
          </a:p>
          <a:p>
            <a:pPr lvl="1" eaLnBrk="1" hangingPunct="1">
              <a:spcBef>
                <a:spcPct val="35000"/>
              </a:spcBef>
            </a:pPr>
            <a:r>
              <a:rPr lang="en-US" altLang="en-US" dirty="0"/>
              <a:t>Caused by obstructing gallstone, alcohol abuse, or other diseases</a:t>
            </a:r>
          </a:p>
          <a:p>
            <a:pPr lvl="1" eaLnBrk="1" hangingPunct="1">
              <a:spcBef>
                <a:spcPct val="35000"/>
              </a:spcBef>
            </a:pPr>
            <a:r>
              <a:rPr lang="en-US" altLang="en-US" dirty="0"/>
              <a:t>Signs and symptoms include pain in upper left and right quadrants, nausea, vomiting, and abdominal distention.</a:t>
            </a:r>
          </a:p>
          <a:p>
            <a:pPr lvl="1" eaLnBrk="1" hangingPunct="1">
              <a:spcBef>
                <a:spcPct val="35000"/>
              </a:spcBef>
            </a:pPr>
            <a:r>
              <a:rPr lang="en-US" altLang="en-US" dirty="0"/>
              <a:t>Sepsis or hemorrhage may occur.	</a:t>
            </a:r>
          </a:p>
          <a:p>
            <a:pPr lvl="2" eaLnBrk="1" hangingPunct="1">
              <a:buFontTx/>
              <a:buNone/>
            </a:pP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nSpc>
                <a:spcPct val="85000"/>
              </a:lnSpc>
            </a:pPr>
            <a:r>
              <a:rPr lang="en-US" altLang="en-US" dirty="0"/>
              <a:t>Causes of Acute Abdomen </a:t>
            </a:r>
            <a:r>
              <a:rPr lang="en-US" altLang="en-US" sz="2000" b="0" dirty="0"/>
              <a:t>(4 of 7)</a:t>
            </a:r>
          </a:p>
        </p:txBody>
      </p:sp>
      <p:sp>
        <p:nvSpPr>
          <p:cNvPr id="34819" name="Rectangle 3"/>
          <p:cNvSpPr>
            <a:spLocks noGrp="1" noChangeArrowheads="1"/>
          </p:cNvSpPr>
          <p:nvPr>
            <p:ph type="body" idx="1"/>
          </p:nvPr>
        </p:nvSpPr>
        <p:spPr/>
        <p:txBody>
          <a:bodyPr rIns="228600"/>
          <a:lstStyle/>
          <a:p>
            <a:pPr eaLnBrk="1" hangingPunct="1">
              <a:spcBef>
                <a:spcPct val="35000"/>
              </a:spcBef>
            </a:pPr>
            <a:r>
              <a:rPr lang="en-US" altLang="en-US" dirty="0"/>
              <a:t>Appendicitis</a:t>
            </a:r>
          </a:p>
          <a:p>
            <a:pPr lvl="1" eaLnBrk="1" hangingPunct="1">
              <a:spcBef>
                <a:spcPct val="35000"/>
              </a:spcBef>
            </a:pPr>
            <a:r>
              <a:rPr lang="en-US" altLang="en-US" dirty="0"/>
              <a:t>Inflammation or infection in the appendix</a:t>
            </a:r>
          </a:p>
          <a:p>
            <a:pPr lvl="1" eaLnBrk="1" hangingPunct="1">
              <a:spcBef>
                <a:spcPct val="35000"/>
              </a:spcBef>
            </a:pPr>
            <a:r>
              <a:rPr lang="en-US" altLang="en-US" dirty="0"/>
              <a:t>Nausea, vomiting, anorexia, fever, chills, rebound tenderness </a:t>
            </a:r>
          </a:p>
          <a:p>
            <a:pPr eaLnBrk="1" hangingPunct="1">
              <a:spcBef>
                <a:spcPct val="35000"/>
              </a:spcBef>
            </a:pPr>
            <a:r>
              <a:rPr lang="en-US" altLang="en-US" dirty="0"/>
              <a:t>Gastrointestinal hemorrhage</a:t>
            </a:r>
          </a:p>
          <a:p>
            <a:pPr lvl="1" eaLnBrk="1" hangingPunct="1">
              <a:spcBef>
                <a:spcPct val="35000"/>
              </a:spcBef>
            </a:pPr>
            <a:r>
              <a:rPr lang="en-US" altLang="en-US" dirty="0"/>
              <a:t>Bleeding within gastrointestinal tract</a:t>
            </a:r>
          </a:p>
          <a:p>
            <a:pPr lvl="1" eaLnBrk="1" hangingPunct="1">
              <a:spcBef>
                <a:spcPct val="35000"/>
              </a:spcBef>
            </a:pPr>
            <a:r>
              <a:rPr lang="en-US" altLang="en-US" dirty="0"/>
              <a:t>May be acute or chronic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(2 of 4)</a:t>
            </a:r>
          </a:p>
        </p:txBody>
      </p:sp>
      <p:sp>
        <p:nvSpPr>
          <p:cNvPr id="6147" name="Rectangle 3"/>
          <p:cNvSpPr>
            <a:spLocks noGrp="1" noChangeArrowheads="1"/>
          </p:cNvSpPr>
          <p:nvPr>
            <p:ph type="body" idx="1"/>
          </p:nvPr>
        </p:nvSpPr>
        <p:spPr/>
        <p:txBody>
          <a:bodyPr rIns="228600"/>
          <a:lstStyle/>
          <a:p>
            <a:pPr marL="0" indent="0" eaLnBrk="1" hangingPunct="1">
              <a:spcBef>
                <a:spcPct val="35000"/>
              </a:spcBef>
              <a:buNone/>
            </a:pPr>
            <a:r>
              <a:rPr lang="en-US" altLang="en-US" b="1" dirty="0"/>
              <a:t>Abdominal and Gastrointestinal Disorders</a:t>
            </a:r>
          </a:p>
          <a:p>
            <a:pPr lvl="1" eaLnBrk="1" hangingPunct="1">
              <a:spcBef>
                <a:spcPts val="800"/>
              </a:spcBef>
            </a:pPr>
            <a:r>
              <a:rPr lang="en-US" altLang="en-US" dirty="0"/>
              <a:t>Anatomy, presentations, and management of shock associated with abdominal emergencies</a:t>
            </a:r>
          </a:p>
          <a:p>
            <a:pPr lvl="2" eaLnBrk="1" hangingPunct="1">
              <a:spcBef>
                <a:spcPts val="800"/>
              </a:spcBef>
            </a:pPr>
            <a:r>
              <a:rPr lang="en-US" altLang="en-US" sz="2000" dirty="0"/>
              <a:t>Gastrointestinal bleeding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nSpc>
                <a:spcPct val="85000"/>
              </a:lnSpc>
            </a:pPr>
            <a:r>
              <a:rPr lang="en-US" altLang="en-US" dirty="0"/>
              <a:t>Causes of Acute Abdomen </a:t>
            </a:r>
            <a:r>
              <a:rPr lang="en-US" altLang="en-US" sz="2000" b="0" dirty="0"/>
              <a:t>(5 of 7)</a:t>
            </a:r>
          </a:p>
        </p:txBody>
      </p:sp>
      <p:sp>
        <p:nvSpPr>
          <p:cNvPr id="35843" name="Rectangle 3"/>
          <p:cNvSpPr>
            <a:spLocks noGrp="1" noChangeArrowheads="1"/>
          </p:cNvSpPr>
          <p:nvPr>
            <p:ph type="body" idx="1"/>
          </p:nvPr>
        </p:nvSpPr>
        <p:spPr/>
        <p:txBody>
          <a:bodyPr rIns="228600"/>
          <a:lstStyle/>
          <a:p>
            <a:pPr eaLnBrk="1" hangingPunct="1">
              <a:spcBef>
                <a:spcPct val="35000"/>
              </a:spcBef>
            </a:pPr>
            <a:r>
              <a:rPr lang="en-US" altLang="en-US" dirty="0"/>
              <a:t>Esophagitis</a:t>
            </a:r>
          </a:p>
          <a:p>
            <a:pPr lvl="1" eaLnBrk="1" hangingPunct="1">
              <a:spcBef>
                <a:spcPct val="35000"/>
              </a:spcBef>
            </a:pPr>
            <a:r>
              <a:rPr lang="en-US" altLang="en-US" dirty="0"/>
              <a:t>Lining of the esophagus becomes inflamed by infection or acids from the stomach.</a:t>
            </a:r>
          </a:p>
          <a:p>
            <a:pPr lvl="1" eaLnBrk="1" hangingPunct="1">
              <a:spcBef>
                <a:spcPct val="35000"/>
              </a:spcBef>
            </a:pPr>
            <a:r>
              <a:rPr lang="en-US" altLang="en-US" dirty="0"/>
              <a:t>Pain in swallowing, heartburn, nausea, vomiting, sores in mouth</a:t>
            </a:r>
          </a:p>
          <a:p>
            <a:pPr eaLnBrk="1" hangingPunct="1">
              <a:spcBef>
                <a:spcPct val="35000"/>
              </a:spcBef>
            </a:pPr>
            <a:r>
              <a:rPr lang="en-US" altLang="en-US" dirty="0"/>
              <a:t>Esophageal varices</a:t>
            </a:r>
          </a:p>
          <a:p>
            <a:pPr lvl="1" eaLnBrk="1" hangingPunct="1">
              <a:spcBef>
                <a:spcPct val="35000"/>
              </a:spcBef>
            </a:pPr>
            <a:r>
              <a:rPr lang="en-US" altLang="en-US" dirty="0"/>
              <a:t>Capillary network in the esophagus leaks.</a:t>
            </a:r>
          </a:p>
          <a:p>
            <a:pPr lvl="1" eaLnBrk="1" hangingPunct="1">
              <a:spcBef>
                <a:spcPct val="35000"/>
              </a:spcBef>
            </a:pPr>
            <a:r>
              <a:rPr lang="en-US" altLang="en-US" dirty="0"/>
              <a:t>Fatigue, weight loss, jaundice, anorexia, edema, abdominal pain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lnSpc>
                <a:spcPct val="85000"/>
              </a:lnSpc>
            </a:pPr>
            <a:r>
              <a:rPr lang="en-US" altLang="en-US" dirty="0"/>
              <a:t>Causes of Acute Abdomen </a:t>
            </a:r>
            <a:r>
              <a:rPr lang="en-US" altLang="en-US" sz="2000" b="0" dirty="0"/>
              <a:t>(6 of 7)</a:t>
            </a:r>
          </a:p>
        </p:txBody>
      </p:sp>
      <p:sp>
        <p:nvSpPr>
          <p:cNvPr id="36867" name="Content Placeholder 2"/>
          <p:cNvSpPr>
            <a:spLocks noGrp="1"/>
          </p:cNvSpPr>
          <p:nvPr>
            <p:ph type="body" idx="1"/>
          </p:nvPr>
        </p:nvSpPr>
        <p:spPr/>
        <p:txBody>
          <a:bodyPr rIns="228600"/>
          <a:lstStyle/>
          <a:p>
            <a:pPr eaLnBrk="1" hangingPunct="1">
              <a:spcBef>
                <a:spcPct val="35000"/>
              </a:spcBef>
            </a:pPr>
            <a:r>
              <a:rPr lang="en-US" altLang="en-US" dirty="0"/>
              <a:t>Mallory-Weiss syndrome</a:t>
            </a:r>
          </a:p>
          <a:p>
            <a:pPr lvl="1" eaLnBrk="1" hangingPunct="1">
              <a:spcBef>
                <a:spcPct val="35000"/>
              </a:spcBef>
            </a:pPr>
            <a:r>
              <a:rPr lang="en-US" altLang="en-US" dirty="0"/>
              <a:t>Junction between esophagus and stomach tears. </a:t>
            </a:r>
          </a:p>
          <a:p>
            <a:pPr lvl="1" eaLnBrk="1" hangingPunct="1">
              <a:spcBef>
                <a:spcPct val="35000"/>
              </a:spcBef>
            </a:pPr>
            <a:r>
              <a:rPr lang="en-US" altLang="en-US" dirty="0"/>
              <a:t>Principal symptom: vomiting</a:t>
            </a:r>
          </a:p>
          <a:p>
            <a:pPr eaLnBrk="1" hangingPunct="1">
              <a:spcBef>
                <a:spcPct val="35000"/>
              </a:spcBef>
            </a:pPr>
            <a:r>
              <a:rPr lang="en-US" altLang="en-US" dirty="0"/>
              <a:t>Gastroenteritis</a:t>
            </a:r>
          </a:p>
          <a:p>
            <a:pPr lvl="1" eaLnBrk="1" hangingPunct="1">
              <a:spcBef>
                <a:spcPct val="35000"/>
              </a:spcBef>
            </a:pPr>
            <a:r>
              <a:rPr lang="en-US" altLang="en-US" dirty="0"/>
              <a:t>Infection from bacterial or viral organisms or caused by noninfectious conditions </a:t>
            </a:r>
          </a:p>
          <a:p>
            <a:pPr lvl="1" eaLnBrk="1" hangingPunct="1">
              <a:spcBef>
                <a:spcPct val="35000"/>
              </a:spcBef>
            </a:pPr>
            <a:r>
              <a:rPr lang="en-US" altLang="en-US" dirty="0"/>
              <a:t>Principal symptom: diarrhea</a:t>
            </a:r>
            <a:endParaRPr lang="en-US" alt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nSpc>
                <a:spcPct val="85000"/>
              </a:lnSpc>
            </a:pPr>
            <a:r>
              <a:rPr lang="en-US" altLang="en-US" dirty="0"/>
              <a:t>Causes of Acute Abdomen </a:t>
            </a:r>
            <a:r>
              <a:rPr lang="en-US" altLang="en-US" sz="2000" b="0" dirty="0"/>
              <a:t>(7 of 7)</a:t>
            </a:r>
          </a:p>
        </p:txBody>
      </p:sp>
      <p:sp>
        <p:nvSpPr>
          <p:cNvPr id="37891" name="Rectangle 3"/>
          <p:cNvSpPr>
            <a:spLocks noGrp="1" noChangeArrowheads="1"/>
          </p:cNvSpPr>
          <p:nvPr>
            <p:ph type="body" idx="1"/>
          </p:nvPr>
        </p:nvSpPr>
        <p:spPr/>
        <p:txBody>
          <a:bodyPr rIns="228600"/>
          <a:lstStyle/>
          <a:p>
            <a:pPr eaLnBrk="1" hangingPunct="1">
              <a:spcBef>
                <a:spcPct val="35000"/>
              </a:spcBef>
            </a:pPr>
            <a:r>
              <a:rPr lang="en-US" altLang="en-US" dirty="0"/>
              <a:t>Diverticulitis</a:t>
            </a:r>
          </a:p>
          <a:p>
            <a:pPr lvl="1" eaLnBrk="1" hangingPunct="1">
              <a:spcBef>
                <a:spcPct val="35000"/>
              </a:spcBef>
            </a:pPr>
            <a:r>
              <a:rPr lang="en-US" altLang="en-US" dirty="0"/>
              <a:t>Fecal matter becomes caught in colon walls, causing inflammation and infection.</a:t>
            </a:r>
          </a:p>
          <a:p>
            <a:pPr lvl="1" eaLnBrk="1" hangingPunct="1">
              <a:spcBef>
                <a:spcPct val="35000"/>
              </a:spcBef>
            </a:pPr>
            <a:r>
              <a:rPr lang="en-US" altLang="en-US" dirty="0"/>
              <a:t>Fever, malaise, body aches, chills</a:t>
            </a:r>
          </a:p>
          <a:p>
            <a:pPr eaLnBrk="1" hangingPunct="1">
              <a:spcBef>
                <a:spcPct val="35000"/>
              </a:spcBef>
            </a:pPr>
            <a:r>
              <a:rPr lang="en-US" altLang="en-US" dirty="0"/>
              <a:t>Hemorrhoids</a:t>
            </a:r>
          </a:p>
          <a:p>
            <a:pPr lvl="1" eaLnBrk="1" hangingPunct="1">
              <a:spcBef>
                <a:spcPct val="35000"/>
              </a:spcBef>
            </a:pPr>
            <a:r>
              <a:rPr lang="en-US" altLang="en-US" dirty="0"/>
              <a:t>Created by swelling and inflammation of blood vessels surrounding rectum</a:t>
            </a:r>
          </a:p>
          <a:p>
            <a:pPr lvl="1" eaLnBrk="1" hangingPunct="1">
              <a:spcBef>
                <a:spcPct val="35000"/>
              </a:spcBef>
            </a:pPr>
            <a:r>
              <a:rPr lang="en-US" altLang="en-US" dirty="0"/>
              <a:t>Bright red blood during defecation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lnSpc>
                <a:spcPct val="85000"/>
              </a:lnSpc>
            </a:pPr>
            <a:r>
              <a:rPr lang="en-US" altLang="en-US" dirty="0"/>
              <a:t>Urinary System</a:t>
            </a:r>
          </a:p>
        </p:txBody>
      </p:sp>
      <p:sp>
        <p:nvSpPr>
          <p:cNvPr id="38915" name="Content Placeholder 2"/>
          <p:cNvSpPr>
            <a:spLocks noGrp="1"/>
          </p:cNvSpPr>
          <p:nvPr>
            <p:ph type="body" idx="1"/>
          </p:nvPr>
        </p:nvSpPr>
        <p:spPr/>
        <p:txBody>
          <a:bodyPr rIns="228600"/>
          <a:lstStyle/>
          <a:p>
            <a:pPr eaLnBrk="1" hangingPunct="1">
              <a:spcBef>
                <a:spcPct val="35000"/>
              </a:spcBef>
            </a:pPr>
            <a:r>
              <a:rPr lang="en-US" altLang="en-US" dirty="0"/>
              <a:t>Cystitis (bladder infection) is common.</a:t>
            </a:r>
          </a:p>
          <a:p>
            <a:pPr lvl="1" eaLnBrk="1" hangingPunct="1">
              <a:spcBef>
                <a:spcPct val="35000"/>
              </a:spcBef>
            </a:pPr>
            <a:r>
              <a:rPr lang="en-US" altLang="en-US" dirty="0"/>
              <a:t>Also called urinary tract infection (UTI)</a:t>
            </a:r>
          </a:p>
          <a:p>
            <a:pPr lvl="1" eaLnBrk="1" hangingPunct="1">
              <a:spcBef>
                <a:spcPct val="35000"/>
              </a:spcBef>
            </a:pPr>
            <a:r>
              <a:rPr lang="en-US" altLang="en-US" dirty="0"/>
              <a:t>Caused by bacterial infection</a:t>
            </a:r>
          </a:p>
          <a:p>
            <a:pPr lvl="1" eaLnBrk="1" hangingPunct="1">
              <a:spcBef>
                <a:spcPct val="35000"/>
              </a:spcBef>
            </a:pPr>
            <a:r>
              <a:rPr lang="en-US" altLang="en-US" dirty="0"/>
              <a:t>Becomes serious if infection spreads to kidneys</a:t>
            </a:r>
          </a:p>
          <a:p>
            <a:pPr lvl="1" eaLnBrk="1" hangingPunct="1">
              <a:spcBef>
                <a:spcPct val="35000"/>
              </a:spcBef>
            </a:pPr>
            <a:r>
              <a:rPr lang="en-US" altLang="en-US" dirty="0"/>
              <a:t>Reports of urgency and frequency of urination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lnSpc>
                <a:spcPct val="85000"/>
              </a:lnSpc>
            </a:pPr>
            <a:r>
              <a:rPr lang="en-US" altLang="en-US" dirty="0"/>
              <a:t>Kidneys </a:t>
            </a:r>
            <a:r>
              <a:rPr lang="en-US" altLang="en-US" sz="2000" b="0" dirty="0"/>
              <a:t>(1 of 2)</a:t>
            </a:r>
          </a:p>
        </p:txBody>
      </p:sp>
      <p:sp>
        <p:nvSpPr>
          <p:cNvPr id="39939" name="Content Placeholder 2"/>
          <p:cNvSpPr>
            <a:spLocks noGrp="1"/>
          </p:cNvSpPr>
          <p:nvPr>
            <p:ph type="body" idx="1"/>
          </p:nvPr>
        </p:nvSpPr>
        <p:spPr/>
        <p:txBody>
          <a:bodyPr rIns="228600"/>
          <a:lstStyle/>
          <a:p>
            <a:pPr eaLnBrk="1" hangingPunct="1">
              <a:spcBef>
                <a:spcPct val="35000"/>
              </a:spcBef>
            </a:pPr>
            <a:r>
              <a:rPr lang="en-US" altLang="en-US" dirty="0"/>
              <a:t>Play a major role in maintaining homeostasis</a:t>
            </a:r>
          </a:p>
          <a:p>
            <a:pPr eaLnBrk="1" hangingPunct="1">
              <a:spcBef>
                <a:spcPct val="35000"/>
              </a:spcBef>
            </a:pPr>
            <a:r>
              <a:rPr lang="en-US" altLang="en-US" dirty="0"/>
              <a:t>When the kidneys fail, uremia results.</a:t>
            </a:r>
          </a:p>
          <a:p>
            <a:pPr eaLnBrk="1" hangingPunct="1">
              <a:spcBef>
                <a:spcPct val="35000"/>
              </a:spcBef>
            </a:pPr>
            <a:r>
              <a:rPr lang="en-US" altLang="en-US" dirty="0"/>
              <a:t>Kidney stones can grow over time and cause blockage.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nSpc>
                <a:spcPct val="85000"/>
              </a:lnSpc>
            </a:pPr>
            <a:r>
              <a:rPr lang="en-US" altLang="en-US" dirty="0"/>
              <a:t>Kidneys </a:t>
            </a:r>
            <a:r>
              <a:rPr lang="en-US" altLang="en-US" sz="2000" b="0" dirty="0"/>
              <a:t>(2 of 2)</a:t>
            </a:r>
          </a:p>
        </p:txBody>
      </p:sp>
      <p:sp>
        <p:nvSpPr>
          <p:cNvPr id="40963" name="Content Placeholder 2"/>
          <p:cNvSpPr>
            <a:spLocks noGrp="1"/>
          </p:cNvSpPr>
          <p:nvPr>
            <p:ph type="body" idx="1"/>
          </p:nvPr>
        </p:nvSpPr>
        <p:spPr/>
        <p:txBody>
          <a:bodyPr rIns="228600"/>
          <a:lstStyle/>
          <a:p>
            <a:pPr>
              <a:spcBef>
                <a:spcPct val="35000"/>
              </a:spcBef>
            </a:pPr>
            <a:r>
              <a:rPr lang="en-US" altLang="en-US" dirty="0"/>
              <a:t>Acute kidney failure</a:t>
            </a:r>
          </a:p>
          <a:p>
            <a:pPr lvl="1">
              <a:spcBef>
                <a:spcPct val="35000"/>
              </a:spcBef>
            </a:pPr>
            <a:r>
              <a:rPr lang="en-US" altLang="en-US" dirty="0"/>
              <a:t>Sudden decrease in kidney function</a:t>
            </a:r>
          </a:p>
          <a:p>
            <a:pPr lvl="1">
              <a:spcBef>
                <a:spcPct val="35000"/>
              </a:spcBef>
            </a:pPr>
            <a:r>
              <a:rPr lang="en-US" altLang="en-US" dirty="0"/>
              <a:t>Reversible with prompt diagnosis and treatment</a:t>
            </a:r>
          </a:p>
          <a:p>
            <a:pPr>
              <a:spcBef>
                <a:spcPct val="35000"/>
              </a:spcBef>
            </a:pPr>
            <a:r>
              <a:rPr lang="en-US" altLang="en-US" dirty="0"/>
              <a:t>Chronic kidney failure</a:t>
            </a:r>
          </a:p>
          <a:p>
            <a:pPr lvl="1">
              <a:spcBef>
                <a:spcPct val="35000"/>
              </a:spcBef>
            </a:pPr>
            <a:r>
              <a:rPr lang="en-US" altLang="en-US" dirty="0"/>
              <a:t>Irreversible</a:t>
            </a:r>
          </a:p>
          <a:p>
            <a:pPr lvl="1">
              <a:spcBef>
                <a:spcPct val="35000"/>
              </a:spcBef>
            </a:pPr>
            <a:r>
              <a:rPr lang="en-US" altLang="en-US" dirty="0"/>
              <a:t>Progressive, develops over months/years</a:t>
            </a:r>
          </a:p>
          <a:p>
            <a:pPr lvl="1">
              <a:spcBef>
                <a:spcPct val="35000"/>
              </a:spcBef>
            </a:pPr>
            <a:r>
              <a:rPr lang="en-US" altLang="en-US" dirty="0"/>
              <a:t>Eventually dialysis or transplant is required.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lnSpc>
                <a:spcPct val="85000"/>
              </a:lnSpc>
            </a:pPr>
            <a:r>
              <a:rPr lang="en-US" altLang="en-US" dirty="0"/>
              <a:t>Female Reproductive Organs</a:t>
            </a:r>
          </a:p>
        </p:txBody>
      </p:sp>
      <p:sp>
        <p:nvSpPr>
          <p:cNvPr id="41987" name="Content Placeholder 2"/>
          <p:cNvSpPr>
            <a:spLocks noGrp="1"/>
          </p:cNvSpPr>
          <p:nvPr>
            <p:ph type="body" idx="1"/>
          </p:nvPr>
        </p:nvSpPr>
        <p:spPr/>
        <p:txBody>
          <a:bodyPr rIns="228600"/>
          <a:lstStyle/>
          <a:p>
            <a:pPr eaLnBrk="1" hangingPunct="1">
              <a:spcBef>
                <a:spcPct val="35000"/>
              </a:spcBef>
            </a:pPr>
            <a:r>
              <a:rPr lang="en-US" altLang="en-US" dirty="0"/>
              <a:t>Gynecologic problems are a common cause of acute abdominal pain.</a:t>
            </a:r>
          </a:p>
          <a:p>
            <a:pPr eaLnBrk="1" hangingPunct="1">
              <a:spcBef>
                <a:spcPct val="35000"/>
              </a:spcBef>
            </a:pPr>
            <a:r>
              <a:rPr lang="en-US" altLang="en-US" dirty="0"/>
              <a:t>Lower quadrant pain may relate to the ovaries, fallopian tubes, or uterus.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lnSpc>
                <a:spcPct val="85000"/>
              </a:lnSpc>
            </a:pPr>
            <a:r>
              <a:rPr lang="en-US" altLang="en-US" dirty="0"/>
              <a:t>Other Organ Systems </a:t>
            </a:r>
            <a:r>
              <a:rPr lang="en-US" altLang="en-US" sz="2000" b="0" dirty="0"/>
              <a:t>(1 of 3)</a:t>
            </a:r>
          </a:p>
        </p:txBody>
      </p:sp>
      <p:sp>
        <p:nvSpPr>
          <p:cNvPr id="43011" name="Content Placeholder 2"/>
          <p:cNvSpPr>
            <a:spLocks noGrp="1"/>
          </p:cNvSpPr>
          <p:nvPr>
            <p:ph type="body" idx="1"/>
          </p:nvPr>
        </p:nvSpPr>
        <p:spPr/>
        <p:txBody>
          <a:bodyPr rIns="228600"/>
          <a:lstStyle/>
          <a:p>
            <a:pPr eaLnBrk="1" hangingPunct="1">
              <a:spcBef>
                <a:spcPct val="35000"/>
              </a:spcBef>
            </a:pPr>
            <a:r>
              <a:rPr lang="en-US" altLang="en-US" dirty="0"/>
              <a:t>The aorta lies immediately behind the peritoneum.</a:t>
            </a:r>
          </a:p>
          <a:p>
            <a:pPr lvl="1" eaLnBrk="1" hangingPunct="1">
              <a:spcBef>
                <a:spcPct val="35000"/>
              </a:spcBef>
            </a:pPr>
            <a:r>
              <a:rPr lang="en-US" altLang="en-US" dirty="0"/>
              <a:t>Weak areas can result in abdominal aortic aneurysm (AAA).</a:t>
            </a:r>
          </a:p>
          <a:p>
            <a:pPr lvl="2" eaLnBrk="1" hangingPunct="1"/>
            <a:r>
              <a:rPr lang="en-US" altLang="en-US" sz="2000" dirty="0"/>
              <a:t>AAA is difficult to detect. </a:t>
            </a:r>
          </a:p>
          <a:p>
            <a:pPr lvl="2" eaLnBrk="1" hangingPunct="1"/>
            <a:r>
              <a:rPr lang="en-US" altLang="en-US" sz="2000" dirty="0"/>
              <a:t>Use extreme caution when assessing or detecting AAA.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nSpc>
                <a:spcPct val="85000"/>
              </a:lnSpc>
            </a:pPr>
            <a:r>
              <a:rPr lang="en-US" altLang="en-US" dirty="0"/>
              <a:t>Other Organ Systems </a:t>
            </a:r>
            <a:r>
              <a:rPr lang="en-US" altLang="en-US" sz="2000" b="0" dirty="0"/>
              <a:t>(2 of 3)</a:t>
            </a:r>
          </a:p>
        </p:txBody>
      </p:sp>
      <p:sp>
        <p:nvSpPr>
          <p:cNvPr id="44035" name="Rectangle 3"/>
          <p:cNvSpPr>
            <a:spLocks noGrp="1" noChangeArrowheads="1"/>
          </p:cNvSpPr>
          <p:nvPr>
            <p:ph type="body" idx="1"/>
          </p:nvPr>
        </p:nvSpPr>
        <p:spPr/>
        <p:txBody>
          <a:bodyPr rIns="228600"/>
          <a:lstStyle/>
          <a:p>
            <a:pPr eaLnBrk="1" hangingPunct="1">
              <a:spcBef>
                <a:spcPct val="35000"/>
              </a:spcBef>
            </a:pPr>
            <a:r>
              <a:rPr lang="en-US" altLang="en-US" dirty="0"/>
              <a:t>Hernias</a:t>
            </a:r>
            <a:r>
              <a:rPr lang="en-US" altLang="en-US" dirty="0">
                <a:solidFill>
                  <a:srgbClr val="FF0000"/>
                </a:solidFill>
              </a:rPr>
              <a:t> </a:t>
            </a:r>
          </a:p>
          <a:p>
            <a:pPr lvl="1" eaLnBrk="1" hangingPunct="1">
              <a:spcBef>
                <a:spcPct val="35000"/>
              </a:spcBef>
            </a:pPr>
            <a:r>
              <a:rPr lang="en-US" altLang="en-US" dirty="0"/>
              <a:t>Protrusion of an organ or tissue through an opening into a body cavity where it does not belong</a:t>
            </a:r>
          </a:p>
          <a:p>
            <a:pPr lvl="1" eaLnBrk="1" hangingPunct="1">
              <a:spcBef>
                <a:spcPct val="35000"/>
              </a:spcBef>
            </a:pPr>
            <a:r>
              <a:rPr lang="en-US" altLang="en-US" dirty="0"/>
              <a:t>May not always produce noticeable mass or lump</a:t>
            </a:r>
          </a:p>
          <a:p>
            <a:pPr lvl="1" eaLnBrk="1" hangingPunct="1">
              <a:spcBef>
                <a:spcPct val="35000"/>
              </a:spcBef>
            </a:pPr>
            <a:r>
              <a:rPr lang="en-US" altLang="en-US" dirty="0"/>
              <a:t>Strangulation is a serious medical emergency.</a:t>
            </a:r>
            <a:endParaRPr lang="en-US" alt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nSpc>
                <a:spcPct val="85000"/>
              </a:lnSpc>
            </a:pPr>
            <a:r>
              <a:rPr lang="en-US" altLang="en-US" dirty="0"/>
              <a:t>Other Organ Systems </a:t>
            </a:r>
            <a:r>
              <a:rPr lang="en-US" altLang="en-US" sz="2000" b="0" dirty="0"/>
              <a:t>(3 of 3)</a:t>
            </a:r>
          </a:p>
        </p:txBody>
      </p:sp>
      <p:sp>
        <p:nvSpPr>
          <p:cNvPr id="45059" name="Rectangle 3"/>
          <p:cNvSpPr>
            <a:spLocks noGrp="1" noChangeArrowheads="1"/>
          </p:cNvSpPr>
          <p:nvPr>
            <p:ph type="body" idx="1"/>
          </p:nvPr>
        </p:nvSpPr>
        <p:spPr/>
        <p:txBody>
          <a:bodyPr rIns="228600"/>
          <a:lstStyle/>
          <a:p>
            <a:pPr>
              <a:spcBef>
                <a:spcPct val="35000"/>
              </a:spcBef>
            </a:pPr>
            <a:r>
              <a:rPr lang="en-US" altLang="en-US" dirty="0"/>
              <a:t>Serious hernia signs and symptoms:</a:t>
            </a:r>
          </a:p>
          <a:p>
            <a:pPr lvl="1">
              <a:spcBef>
                <a:spcPct val="35000"/>
              </a:spcBef>
            </a:pPr>
            <a:r>
              <a:rPr lang="en-US" altLang="en-US" dirty="0"/>
              <a:t>A formerly reducible mass that is no longer reducible</a:t>
            </a:r>
          </a:p>
          <a:p>
            <a:pPr lvl="1">
              <a:spcBef>
                <a:spcPct val="35000"/>
              </a:spcBef>
            </a:pPr>
            <a:r>
              <a:rPr lang="en-US" altLang="en-US" dirty="0"/>
              <a:t>Pain at the hernia site</a:t>
            </a:r>
          </a:p>
          <a:p>
            <a:pPr lvl="1">
              <a:spcBef>
                <a:spcPct val="35000"/>
              </a:spcBef>
            </a:pPr>
            <a:r>
              <a:rPr lang="en-US" altLang="en-US" dirty="0"/>
              <a:t>Tenderness when the hernia is palpated</a:t>
            </a:r>
          </a:p>
          <a:p>
            <a:pPr lvl="1">
              <a:spcBef>
                <a:spcPct val="35000"/>
              </a:spcBef>
            </a:pPr>
            <a:r>
              <a:rPr lang="en-US" altLang="en-US" dirty="0"/>
              <a:t>Red or blue skin discoloration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(3 of 4)</a:t>
            </a:r>
          </a:p>
        </p:txBody>
      </p:sp>
      <p:sp>
        <p:nvSpPr>
          <p:cNvPr id="7171" name="Rectangle 3"/>
          <p:cNvSpPr>
            <a:spLocks noGrp="1" noChangeArrowheads="1"/>
          </p:cNvSpPr>
          <p:nvPr>
            <p:ph type="body" idx="1"/>
          </p:nvPr>
        </p:nvSpPr>
        <p:spPr/>
        <p:txBody>
          <a:bodyPr rIns="228600"/>
          <a:lstStyle/>
          <a:p>
            <a:pPr marL="0" indent="0" eaLnBrk="1" hangingPunct="1">
              <a:spcBef>
                <a:spcPct val="35000"/>
              </a:spcBef>
              <a:buNone/>
            </a:pPr>
            <a:r>
              <a:rPr lang="en-US" altLang="en-US" b="1" dirty="0"/>
              <a:t>Abdominal and Gastrointestinal Disorders (cont’d)</a:t>
            </a:r>
          </a:p>
          <a:p>
            <a:pPr lvl="1" eaLnBrk="1" hangingPunct="1">
              <a:spcBef>
                <a:spcPts val="800"/>
              </a:spcBef>
            </a:pPr>
            <a:r>
              <a:rPr lang="en-US" altLang="en-US" dirty="0"/>
              <a:t>Anatomy, physiology, pathophysiology, assessment, and management of</a:t>
            </a:r>
          </a:p>
          <a:p>
            <a:pPr lvl="2" eaLnBrk="1" hangingPunct="1">
              <a:spcBef>
                <a:spcPts val="800"/>
              </a:spcBef>
            </a:pPr>
            <a:r>
              <a:rPr lang="en-US" altLang="en-US" sz="2000" dirty="0"/>
              <a:t>Acute and chronic gastrointestinal hemorrhage</a:t>
            </a:r>
          </a:p>
          <a:p>
            <a:pPr lvl="2" eaLnBrk="1" hangingPunct="1">
              <a:spcBef>
                <a:spcPts val="800"/>
              </a:spcBef>
            </a:pPr>
            <a:r>
              <a:rPr lang="en-US" altLang="en-US" sz="2000" dirty="0"/>
              <a:t>Peritonitis</a:t>
            </a:r>
          </a:p>
          <a:p>
            <a:pPr lvl="2" eaLnBrk="1" hangingPunct="1">
              <a:spcBef>
                <a:spcPts val="800"/>
              </a:spcBef>
            </a:pPr>
            <a:r>
              <a:rPr lang="en-US" altLang="en-US" sz="2000" dirty="0"/>
              <a:t>Ulcerative diseases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lnSpc>
                <a:spcPct val="85000"/>
              </a:lnSpc>
            </a:pPr>
            <a:r>
              <a:rPr lang="en-US" altLang="en-US" dirty="0"/>
              <a:t>Scene Size-up</a:t>
            </a:r>
          </a:p>
        </p:txBody>
      </p:sp>
      <p:sp>
        <p:nvSpPr>
          <p:cNvPr id="46083" name="Content Placeholder 2"/>
          <p:cNvSpPr>
            <a:spLocks noGrp="1"/>
          </p:cNvSpPr>
          <p:nvPr>
            <p:ph type="body" idx="1"/>
          </p:nvPr>
        </p:nvSpPr>
        <p:spPr/>
        <p:txBody>
          <a:bodyPr rIns="228600"/>
          <a:lstStyle/>
          <a:p>
            <a:pPr>
              <a:spcBef>
                <a:spcPct val="35000"/>
              </a:spcBef>
            </a:pPr>
            <a:r>
              <a:rPr lang="en-US" altLang="en-US" dirty="0"/>
              <a:t>Scene safety and standard precautions</a:t>
            </a:r>
          </a:p>
          <a:p>
            <a:pPr>
              <a:spcBef>
                <a:spcPct val="35000"/>
              </a:spcBef>
            </a:pPr>
            <a:r>
              <a:rPr lang="en-US" altLang="en-US" dirty="0"/>
              <a:t>Mechanism of injury/nature of illness</a:t>
            </a:r>
          </a:p>
          <a:p>
            <a:pPr lvl="1">
              <a:spcBef>
                <a:spcPct val="35000"/>
              </a:spcBef>
            </a:pPr>
            <a:r>
              <a:rPr lang="en-US" altLang="en-US" dirty="0"/>
              <a:t>May be the result of violence</a:t>
            </a:r>
          </a:p>
          <a:p>
            <a:pPr lvl="1">
              <a:spcBef>
                <a:spcPct val="35000"/>
              </a:spcBef>
            </a:pPr>
            <a:r>
              <a:rPr lang="en-US" altLang="en-US" dirty="0"/>
              <a:t>Use assessment results to develop an early index of suspicion for life threats.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nSpc>
                <a:spcPct val="85000"/>
              </a:lnSpc>
            </a:pPr>
            <a:r>
              <a:rPr lang="en-US" altLang="en-US" dirty="0"/>
              <a:t>Primary Assessment </a:t>
            </a:r>
            <a:endParaRPr lang="en-US" altLang="en-US" sz="2800" b="0" dirty="0"/>
          </a:p>
        </p:txBody>
      </p:sp>
      <p:sp>
        <p:nvSpPr>
          <p:cNvPr id="47107" name="Content Placeholder 2"/>
          <p:cNvSpPr>
            <a:spLocks noGrp="1"/>
          </p:cNvSpPr>
          <p:nvPr>
            <p:ph type="body" idx="1"/>
          </p:nvPr>
        </p:nvSpPr>
        <p:spPr/>
        <p:txBody>
          <a:bodyPr rIns="228600"/>
          <a:lstStyle/>
          <a:p>
            <a:pPr>
              <a:spcBef>
                <a:spcPct val="35000"/>
              </a:spcBef>
            </a:pPr>
            <a:r>
              <a:rPr lang="en-US" altLang="en-US" dirty="0"/>
              <a:t>Airway and breathing</a:t>
            </a:r>
          </a:p>
          <a:p>
            <a:pPr lvl="1">
              <a:spcBef>
                <a:spcPct val="35000"/>
              </a:spcBef>
            </a:pPr>
            <a:r>
              <a:rPr lang="en-US" altLang="en-US" dirty="0"/>
              <a:t>May cause shallow, inadequate respirations</a:t>
            </a:r>
          </a:p>
          <a:p>
            <a:pPr>
              <a:spcBef>
                <a:spcPct val="35000"/>
              </a:spcBef>
            </a:pPr>
            <a:r>
              <a:rPr lang="en-US" altLang="en-US" dirty="0"/>
              <a:t>Circulation</a:t>
            </a:r>
          </a:p>
          <a:p>
            <a:pPr lvl="1">
              <a:spcBef>
                <a:spcPct val="35000"/>
              </a:spcBef>
            </a:pPr>
            <a:r>
              <a:rPr lang="en-US" altLang="en-US" dirty="0"/>
              <a:t>Ask about blood in vomit or black, tarry stools.</a:t>
            </a:r>
          </a:p>
          <a:p>
            <a:pPr lvl="1">
              <a:spcBef>
                <a:spcPct val="35000"/>
              </a:spcBef>
            </a:pPr>
            <a:r>
              <a:rPr lang="en-US" altLang="en-US" dirty="0"/>
              <a:t>Check pulses in both feet.</a:t>
            </a:r>
          </a:p>
          <a:p>
            <a:pPr>
              <a:spcBef>
                <a:spcPct val="35000"/>
              </a:spcBef>
            </a:pPr>
            <a:r>
              <a:rPr lang="en-US" altLang="en-US" dirty="0"/>
              <a:t>Transport decision</a:t>
            </a:r>
          </a:p>
          <a:p>
            <a:pPr lvl="1">
              <a:spcBef>
                <a:spcPct val="35000"/>
              </a:spcBef>
            </a:pPr>
            <a:r>
              <a:rPr lang="en-US" altLang="en-US" dirty="0"/>
              <a:t>Immediate transport is needed if there are signs of significant illness.</a:t>
            </a:r>
            <a:endParaRPr lang="en-US" alt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nSpc>
                <a:spcPct val="85000"/>
              </a:lnSpc>
            </a:pPr>
            <a:r>
              <a:rPr lang="en-US" altLang="en-US" dirty="0"/>
              <a:t>History Taking</a:t>
            </a:r>
          </a:p>
        </p:txBody>
      </p:sp>
      <p:sp>
        <p:nvSpPr>
          <p:cNvPr id="48131" name="Rectangle 3"/>
          <p:cNvSpPr>
            <a:spLocks noGrp="1" noChangeArrowheads="1"/>
          </p:cNvSpPr>
          <p:nvPr>
            <p:ph type="body" idx="1"/>
          </p:nvPr>
        </p:nvSpPr>
        <p:spPr/>
        <p:txBody>
          <a:bodyPr rIns="228600"/>
          <a:lstStyle/>
          <a:p>
            <a:pPr>
              <a:spcBef>
                <a:spcPct val="35000"/>
              </a:spcBef>
            </a:pPr>
            <a:r>
              <a:rPr lang="en-US" altLang="en-US" dirty="0"/>
              <a:t>SAMPLE history</a:t>
            </a:r>
          </a:p>
          <a:p>
            <a:pPr lvl="1">
              <a:spcBef>
                <a:spcPct val="35000"/>
              </a:spcBef>
            </a:pPr>
            <a:r>
              <a:rPr lang="en-US" altLang="en-US" dirty="0"/>
              <a:t>Nausea and vomiting</a:t>
            </a:r>
          </a:p>
          <a:p>
            <a:pPr lvl="1">
              <a:spcBef>
                <a:spcPct val="35000"/>
              </a:spcBef>
            </a:pPr>
            <a:r>
              <a:rPr lang="en-US" altLang="en-US" dirty="0"/>
              <a:t>Change in bowel habits and urination</a:t>
            </a:r>
          </a:p>
          <a:p>
            <a:pPr lvl="1">
              <a:spcBef>
                <a:spcPct val="35000"/>
              </a:spcBef>
            </a:pPr>
            <a:r>
              <a:rPr lang="en-US" altLang="en-US" dirty="0"/>
              <a:t>Weight loss</a:t>
            </a:r>
          </a:p>
          <a:p>
            <a:pPr lvl="1">
              <a:spcBef>
                <a:spcPct val="35000"/>
              </a:spcBef>
            </a:pPr>
            <a:r>
              <a:rPr lang="en-US" altLang="en-US" dirty="0"/>
              <a:t>Belching or flatulence </a:t>
            </a:r>
          </a:p>
          <a:p>
            <a:pPr lvl="1">
              <a:spcBef>
                <a:spcPct val="35000"/>
              </a:spcBef>
            </a:pPr>
            <a:r>
              <a:rPr lang="en-US" altLang="en-US" dirty="0"/>
              <a:t>Pain</a:t>
            </a:r>
          </a:p>
          <a:p>
            <a:pPr lvl="1">
              <a:spcBef>
                <a:spcPct val="35000"/>
              </a:spcBef>
            </a:pPr>
            <a:r>
              <a:rPr lang="en-US" altLang="en-US" dirty="0"/>
              <a:t>Concurrent chest pain</a:t>
            </a:r>
          </a:p>
          <a:p>
            <a:pPr lvl="1">
              <a:spcBef>
                <a:spcPct val="35000"/>
              </a:spcBef>
            </a:pPr>
            <a:r>
              <a:rPr lang="en-US" altLang="en-US" dirty="0"/>
              <a:t>Other signs or symptoms</a:t>
            </a:r>
            <a:endParaRPr lang="en-US" alt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lnSpc>
                <a:spcPct val="85000"/>
              </a:lnSpc>
            </a:pPr>
            <a:r>
              <a:rPr lang="en-US" altLang="en-US" dirty="0"/>
              <a:t>Secondary Assessment </a:t>
            </a:r>
            <a:r>
              <a:rPr lang="en-US" altLang="en-US" sz="2000" b="0" dirty="0"/>
              <a:t>(1 of 2)</a:t>
            </a:r>
          </a:p>
        </p:txBody>
      </p:sp>
      <p:sp>
        <p:nvSpPr>
          <p:cNvPr id="49155" name="Content Placeholder 2"/>
          <p:cNvSpPr>
            <a:spLocks noGrp="1"/>
          </p:cNvSpPr>
          <p:nvPr>
            <p:ph type="body" idx="1"/>
          </p:nvPr>
        </p:nvSpPr>
        <p:spPr>
          <a:xfrm>
            <a:off x="6096000" y="1447800"/>
            <a:ext cx="5181600" cy="4800600"/>
          </a:xfrm>
        </p:spPr>
        <p:txBody>
          <a:bodyPr rIns="228600"/>
          <a:lstStyle/>
          <a:p>
            <a:pPr eaLnBrk="1" hangingPunct="1">
              <a:spcBef>
                <a:spcPct val="35000"/>
              </a:spcBef>
            </a:pPr>
            <a:r>
              <a:rPr lang="en-US" altLang="en-US" dirty="0"/>
              <a:t>Physical examination</a:t>
            </a:r>
          </a:p>
          <a:p>
            <a:pPr lvl="1" eaLnBrk="1" hangingPunct="1">
              <a:spcBef>
                <a:spcPct val="15000"/>
              </a:spcBef>
            </a:pPr>
            <a:r>
              <a:rPr lang="en-US" altLang="en-US" dirty="0"/>
              <a:t>Normal abdomen is soft and not tender.</a:t>
            </a:r>
          </a:p>
          <a:p>
            <a:pPr lvl="1" eaLnBrk="1" hangingPunct="1">
              <a:spcBef>
                <a:spcPct val="15000"/>
              </a:spcBef>
            </a:pPr>
            <a:r>
              <a:rPr lang="en-US" altLang="en-US" dirty="0"/>
              <a:t>Pain/tenderness: signs of acute abdomen</a:t>
            </a:r>
          </a:p>
          <a:p>
            <a:pPr lvl="1" eaLnBrk="1" hangingPunct="1">
              <a:spcBef>
                <a:spcPct val="15000"/>
              </a:spcBef>
            </a:pPr>
            <a:r>
              <a:rPr lang="en-US" altLang="en-US" dirty="0"/>
              <a:t>Expose and assess abdomen.</a:t>
            </a:r>
          </a:p>
          <a:p>
            <a:pPr lvl="1" eaLnBrk="1" hangingPunct="1">
              <a:spcBef>
                <a:spcPct val="15000"/>
              </a:spcBef>
            </a:pPr>
            <a:r>
              <a:rPr lang="en-US" altLang="en-US" dirty="0"/>
              <a:t>Palpate gently.</a:t>
            </a:r>
          </a:p>
        </p:txBody>
      </p:sp>
      <p:pic>
        <p:nvPicPr>
          <p:cNvPr id="3074" name="Picture 2" descr="A photo shows a male lying supine and two hands palpating the abdome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00" y="1473200"/>
            <a:ext cx="4075112" cy="29080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01700" y="4400270"/>
            <a:ext cx="4075112" cy="646331"/>
          </a:xfrm>
          <a:prstGeom prst="rect">
            <a:avLst/>
          </a:prstGeom>
        </p:spPr>
        <p:txBody>
          <a:bodyPr wrap="square">
            <a:spAutoFit/>
          </a:bodyPr>
          <a:lstStyle/>
          <a:p>
            <a:r>
              <a:rPr lang="en-US" b="1" dirty="0"/>
              <a:t>FIGURE 19-4 </a:t>
            </a:r>
            <a:r>
              <a:rPr lang="en-US" dirty="0"/>
              <a:t>Check for tenderness or rigidity by gently palpating the abdomen.</a:t>
            </a:r>
          </a:p>
        </p:txBody>
      </p:sp>
      <p:sp>
        <p:nvSpPr>
          <p:cNvPr id="3" name="Rectangle 2"/>
          <p:cNvSpPr/>
          <p:nvPr/>
        </p:nvSpPr>
        <p:spPr>
          <a:xfrm>
            <a:off x="901700" y="5040767"/>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lnSpc>
                <a:spcPct val="85000"/>
              </a:lnSpc>
            </a:pPr>
            <a:r>
              <a:rPr lang="en-US" altLang="en-US" dirty="0"/>
              <a:t>Secondary Assessment </a:t>
            </a:r>
            <a:r>
              <a:rPr lang="en-US" altLang="en-US" sz="2000" b="0" dirty="0"/>
              <a:t>(2 of 2)</a:t>
            </a:r>
          </a:p>
        </p:txBody>
      </p:sp>
      <p:sp>
        <p:nvSpPr>
          <p:cNvPr id="50179" name="Content Placeholder 2"/>
          <p:cNvSpPr>
            <a:spLocks noGrp="1"/>
          </p:cNvSpPr>
          <p:nvPr>
            <p:ph type="body" idx="1"/>
          </p:nvPr>
        </p:nvSpPr>
        <p:spPr/>
        <p:txBody>
          <a:bodyPr rIns="228600"/>
          <a:lstStyle/>
          <a:p>
            <a:pPr eaLnBrk="1" hangingPunct="1">
              <a:spcBef>
                <a:spcPct val="35000"/>
              </a:spcBef>
            </a:pPr>
            <a:r>
              <a:rPr lang="en-US" altLang="en-US" dirty="0"/>
              <a:t>Vital signs</a:t>
            </a:r>
          </a:p>
          <a:p>
            <a:pPr lvl="1" eaLnBrk="1" hangingPunct="1">
              <a:spcBef>
                <a:spcPct val="35000"/>
              </a:spcBef>
            </a:pPr>
            <a:r>
              <a:rPr lang="en-US" altLang="en-US" dirty="0"/>
              <a:t>Check respiratory rate and pulse rate.</a:t>
            </a:r>
          </a:p>
          <a:p>
            <a:pPr lvl="1" eaLnBrk="1" hangingPunct="1">
              <a:spcBef>
                <a:spcPct val="35000"/>
              </a:spcBef>
            </a:pPr>
            <a:r>
              <a:rPr lang="en-US" altLang="en-US" dirty="0"/>
              <a:t>Avoid taking a blood pressure in the same arm where a dialysis shunt 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lnSpc>
                <a:spcPct val="85000"/>
              </a:lnSpc>
            </a:pPr>
            <a:r>
              <a:rPr lang="en-US" altLang="en-US" dirty="0"/>
              <a:t>Reassessment</a:t>
            </a:r>
          </a:p>
        </p:txBody>
      </p:sp>
      <p:sp>
        <p:nvSpPr>
          <p:cNvPr id="51203" name="Content Placeholder 2"/>
          <p:cNvSpPr>
            <a:spLocks noGrp="1"/>
          </p:cNvSpPr>
          <p:nvPr>
            <p:ph type="body" idx="1"/>
          </p:nvPr>
        </p:nvSpPr>
        <p:spPr/>
        <p:txBody>
          <a:bodyPr rIns="228600"/>
          <a:lstStyle/>
          <a:p>
            <a:pPr eaLnBrk="1" hangingPunct="1">
              <a:spcBef>
                <a:spcPct val="35000"/>
              </a:spcBef>
            </a:pPr>
            <a:r>
              <a:rPr lang="en-US" altLang="en-US" dirty="0"/>
              <a:t>Frequent reassessment is important.</a:t>
            </a:r>
          </a:p>
          <a:p>
            <a:pPr eaLnBrk="1" hangingPunct="1">
              <a:spcBef>
                <a:spcPct val="35000"/>
              </a:spcBef>
            </a:pPr>
            <a:r>
              <a:rPr lang="en-US" altLang="en-US" dirty="0"/>
              <a:t>Assess interventions, including treatment for shock and emotional support.</a:t>
            </a:r>
          </a:p>
          <a:p>
            <a:pPr eaLnBrk="1" hangingPunct="1">
              <a:spcBef>
                <a:spcPct val="35000"/>
              </a:spcBef>
            </a:pPr>
            <a:r>
              <a:rPr lang="en-US" altLang="en-US" dirty="0"/>
              <a:t>Transport the patient in the most comfortable position.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lnSpc>
                <a:spcPct val="85000"/>
              </a:lnSpc>
            </a:pPr>
            <a:r>
              <a:rPr lang="en-US" altLang="en-US" dirty="0"/>
              <a:t>Emergency Medical Care</a:t>
            </a:r>
            <a:endParaRPr lang="en-US" altLang="en-US" sz="2800" b="0" dirty="0"/>
          </a:p>
        </p:txBody>
      </p:sp>
      <p:sp>
        <p:nvSpPr>
          <p:cNvPr id="52227" name="Content Placeholder 2"/>
          <p:cNvSpPr>
            <a:spLocks noGrp="1"/>
          </p:cNvSpPr>
          <p:nvPr>
            <p:ph type="body" idx="1"/>
          </p:nvPr>
        </p:nvSpPr>
        <p:spPr/>
        <p:txBody>
          <a:bodyPr rIns="228600"/>
          <a:lstStyle/>
          <a:p>
            <a:pPr eaLnBrk="1" hangingPunct="1">
              <a:spcBef>
                <a:spcPct val="35000"/>
              </a:spcBef>
            </a:pPr>
            <a:r>
              <a:rPr lang="en-US" altLang="en-US" dirty="0"/>
              <a:t>You cannot treat causes of acute abdomen.</a:t>
            </a:r>
          </a:p>
          <a:p>
            <a:pPr lvl="1" eaLnBrk="1" hangingPunct="1">
              <a:spcBef>
                <a:spcPct val="35000"/>
              </a:spcBef>
            </a:pPr>
            <a:r>
              <a:rPr lang="en-US" altLang="en-US" dirty="0"/>
              <a:t>Take steps to provide comfort and lessen effects of shock.</a:t>
            </a:r>
          </a:p>
          <a:p>
            <a:pPr lvl="2" eaLnBrk="1" hangingPunct="1"/>
            <a:r>
              <a:rPr lang="en-US" altLang="en-US" sz="2000" dirty="0"/>
              <a:t>Treat for shock even when obvious signs are not apparent.</a:t>
            </a:r>
          </a:p>
          <a:p>
            <a:pPr lvl="2" eaLnBrk="1" hangingPunct="1"/>
            <a:r>
              <a:rPr lang="en-US" altLang="en-US" sz="2000" dirty="0"/>
              <a:t>Low-flow oxygen may decrease nausea and anxiety.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lnSpc>
                <a:spcPct val="85000"/>
              </a:lnSpc>
            </a:pPr>
            <a:r>
              <a:rPr lang="en-US" altLang="en-US" dirty="0"/>
              <a:t>Dialysis Emergencies </a:t>
            </a:r>
            <a:r>
              <a:rPr lang="en-US" altLang="en-US" sz="2000" b="0" dirty="0"/>
              <a:t>(1 of 3)</a:t>
            </a:r>
          </a:p>
        </p:txBody>
      </p:sp>
      <p:sp>
        <p:nvSpPr>
          <p:cNvPr id="53251" name="Content Placeholder 2"/>
          <p:cNvSpPr>
            <a:spLocks noGrp="1"/>
          </p:cNvSpPr>
          <p:nvPr>
            <p:ph type="body" idx="1"/>
          </p:nvPr>
        </p:nvSpPr>
        <p:spPr/>
        <p:txBody>
          <a:bodyPr rIns="228600"/>
          <a:lstStyle/>
          <a:p>
            <a:pPr eaLnBrk="1" hangingPunct="1">
              <a:spcBef>
                <a:spcPct val="35000"/>
              </a:spcBef>
            </a:pPr>
            <a:r>
              <a:rPr lang="en-US" altLang="en-US" dirty="0"/>
              <a:t>Dialysis is the only definitive treatment for chronic kidney failure.</a:t>
            </a:r>
          </a:p>
          <a:p>
            <a:pPr lvl="1" eaLnBrk="1" hangingPunct="1">
              <a:spcBef>
                <a:spcPct val="35000"/>
              </a:spcBef>
            </a:pPr>
            <a:r>
              <a:rPr lang="en-US" altLang="en-US" dirty="0"/>
              <a:t>Dialysis filters blood, cleans it of toxins, and returns it to body.</a:t>
            </a:r>
          </a:p>
          <a:p>
            <a:pPr lvl="1" eaLnBrk="1" hangingPunct="1">
              <a:spcBef>
                <a:spcPct val="35000"/>
              </a:spcBef>
            </a:pPr>
            <a:r>
              <a:rPr lang="en-US" altLang="en-US" dirty="0"/>
              <a:t>If the patient misses dialysis treatment, pulmonary edema can occur.</a:t>
            </a:r>
          </a:p>
          <a:p>
            <a:pPr eaLnBrk="1" hangingPunct="1">
              <a:spcBef>
                <a:spcPct val="35000"/>
              </a:spcBef>
            </a:pPr>
            <a:r>
              <a:rPr lang="en-US" altLang="en-US" dirty="0"/>
              <a:t>Some services transport patients to and from dialysis centers.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nSpc>
                <a:spcPct val="85000"/>
              </a:lnSpc>
            </a:pPr>
            <a:r>
              <a:rPr lang="en-US" altLang="en-US" dirty="0"/>
              <a:t>Dialysis Emergencies </a:t>
            </a:r>
            <a:r>
              <a:rPr lang="en-US" altLang="en-US" sz="2000" b="0" dirty="0"/>
              <a:t>(2 of 3)</a:t>
            </a:r>
          </a:p>
        </p:txBody>
      </p:sp>
      <p:sp>
        <p:nvSpPr>
          <p:cNvPr id="54275" name="Rectangle 3"/>
          <p:cNvSpPr>
            <a:spLocks noGrp="1" noChangeArrowheads="1"/>
          </p:cNvSpPr>
          <p:nvPr>
            <p:ph type="body" idx="1"/>
          </p:nvPr>
        </p:nvSpPr>
        <p:spPr/>
        <p:txBody>
          <a:bodyPr rIns="228600"/>
          <a:lstStyle/>
          <a:p>
            <a:pPr eaLnBrk="1" hangingPunct="1">
              <a:spcBef>
                <a:spcPct val="35000"/>
              </a:spcBef>
            </a:pPr>
            <a:r>
              <a:rPr lang="en-US" altLang="en-US" dirty="0"/>
              <a:t>The dialysis machine functions much like normal kidneys.</a:t>
            </a:r>
          </a:p>
          <a:p>
            <a:pPr eaLnBrk="1" hangingPunct="1">
              <a:spcBef>
                <a:spcPct val="35000"/>
              </a:spcBef>
            </a:pPr>
            <a:r>
              <a:rPr lang="en-US" altLang="en-US" dirty="0"/>
              <a:t>Adverse effects of dialysis:</a:t>
            </a:r>
          </a:p>
          <a:p>
            <a:pPr lvl="1" eaLnBrk="1" hangingPunct="1">
              <a:spcBef>
                <a:spcPct val="35000"/>
              </a:spcBef>
            </a:pPr>
            <a:r>
              <a:rPr lang="en-US" altLang="en-US" dirty="0"/>
              <a:t>Hypotension</a:t>
            </a:r>
          </a:p>
          <a:p>
            <a:pPr lvl="1" eaLnBrk="1" hangingPunct="1">
              <a:spcBef>
                <a:spcPct val="35000"/>
              </a:spcBef>
            </a:pPr>
            <a:r>
              <a:rPr lang="en-US" altLang="en-US" dirty="0"/>
              <a:t>Dysrhythmias</a:t>
            </a:r>
          </a:p>
          <a:p>
            <a:pPr lvl="1" eaLnBrk="1" hangingPunct="1">
              <a:spcBef>
                <a:spcPct val="35000"/>
              </a:spcBef>
            </a:pPr>
            <a:r>
              <a:rPr lang="en-US" altLang="en-US" dirty="0"/>
              <a:t>Muscle cramps</a:t>
            </a:r>
          </a:p>
          <a:p>
            <a:pPr lvl="1" eaLnBrk="1" hangingPunct="1">
              <a:spcBef>
                <a:spcPct val="35000"/>
              </a:spcBef>
            </a:pPr>
            <a:r>
              <a:rPr lang="en-US" altLang="en-US" dirty="0"/>
              <a:t>Nausea and vomiting</a:t>
            </a:r>
          </a:p>
          <a:p>
            <a:pPr lvl="1" eaLnBrk="1" hangingPunct="1">
              <a:spcBef>
                <a:spcPct val="35000"/>
              </a:spcBef>
            </a:pPr>
            <a:r>
              <a:rPr lang="en-US" altLang="en-US" dirty="0"/>
              <a:t>Hemorrhage from access site</a:t>
            </a:r>
          </a:p>
          <a:p>
            <a:pPr lvl="1" eaLnBrk="1" hangingPunct="1">
              <a:spcBef>
                <a:spcPct val="35000"/>
              </a:spcBef>
            </a:pPr>
            <a:r>
              <a:rPr lang="en-US" altLang="en-US" dirty="0"/>
              <a:t>Infection at access site</a:t>
            </a:r>
            <a:endParaRPr lang="en-US" alt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p:cNvSpPr>
            <a:spLocks noGrp="1"/>
          </p:cNvSpPr>
          <p:nvPr>
            <p:ph idx="1"/>
          </p:nvPr>
        </p:nvSpPr>
        <p:spPr/>
        <p:txBody>
          <a:bodyPr/>
          <a:lstStyle/>
          <a:p>
            <a:r>
              <a:rPr lang="en-US" altLang="en-US" dirty="0"/>
              <a:t>Emergency care:</a:t>
            </a:r>
          </a:p>
          <a:p>
            <a:pPr lvl="1"/>
            <a:r>
              <a:rPr lang="en-US" altLang="en-US" dirty="0"/>
              <a:t>Manage XABCs.</a:t>
            </a:r>
          </a:p>
          <a:p>
            <a:pPr lvl="1"/>
            <a:r>
              <a:rPr lang="en-US" altLang="en-US" dirty="0"/>
              <a:t>Provide high-flow oxygen if indicated.</a:t>
            </a:r>
          </a:p>
          <a:p>
            <a:pPr lvl="1"/>
            <a:r>
              <a:rPr lang="en-US" altLang="en-US" dirty="0"/>
              <a:t>Manage any bleeding from access site.</a:t>
            </a:r>
          </a:p>
          <a:p>
            <a:pPr lvl="1"/>
            <a:r>
              <a:rPr lang="en-US" altLang="en-US" dirty="0"/>
              <a:t>Position the patient:</a:t>
            </a:r>
          </a:p>
          <a:p>
            <a:pPr lvl="2"/>
            <a:r>
              <a:rPr lang="en-US" altLang="en-US" dirty="0"/>
              <a:t>Upright in cases of pulmonary edema</a:t>
            </a:r>
          </a:p>
          <a:p>
            <a:pPr lvl="2"/>
            <a:r>
              <a:rPr lang="en-US" altLang="en-US" dirty="0"/>
              <a:t>Supine if the patient is in shock</a:t>
            </a:r>
          </a:p>
          <a:p>
            <a:pPr lvl="1"/>
            <a:r>
              <a:rPr lang="en-US" altLang="en-US" dirty="0"/>
              <a:t>Transport promptly</a:t>
            </a:r>
          </a:p>
        </p:txBody>
      </p:sp>
      <p:sp>
        <p:nvSpPr>
          <p:cNvPr id="55299" name="Rectangle 2"/>
          <p:cNvSpPr>
            <a:spLocks noGrp="1" noChangeArrowheads="1"/>
          </p:cNvSpPr>
          <p:nvPr>
            <p:ph type="title"/>
          </p:nvPr>
        </p:nvSpPr>
        <p:spPr/>
        <p:txBody>
          <a:bodyPr/>
          <a:lstStyle/>
          <a:p>
            <a:pPr>
              <a:lnSpc>
                <a:spcPct val="85000"/>
              </a:lnSpc>
            </a:pPr>
            <a:r>
              <a:rPr lang="en-US" altLang="en-US" dirty="0"/>
              <a:t>Dialysis Emergencies </a:t>
            </a:r>
            <a:r>
              <a:rPr lang="en-US" altLang="en-US" sz="2000" b="0" dirty="0"/>
              <a:t>(3 of 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(4 of 4)</a:t>
            </a:r>
          </a:p>
        </p:txBody>
      </p:sp>
      <p:sp>
        <p:nvSpPr>
          <p:cNvPr id="8195" name="Rectangle 3"/>
          <p:cNvSpPr>
            <a:spLocks noGrp="1" noChangeArrowheads="1"/>
          </p:cNvSpPr>
          <p:nvPr>
            <p:ph type="body" idx="1"/>
          </p:nvPr>
        </p:nvSpPr>
        <p:spPr/>
        <p:txBody>
          <a:bodyPr rIns="228600"/>
          <a:lstStyle/>
          <a:p>
            <a:pPr marL="0" indent="0" eaLnBrk="1" hangingPunct="1">
              <a:spcBef>
                <a:spcPct val="35000"/>
              </a:spcBef>
              <a:buNone/>
            </a:pPr>
            <a:r>
              <a:rPr lang="en-US" altLang="en-US" b="1" dirty="0"/>
              <a:t>Genitourinary/Renal</a:t>
            </a:r>
          </a:p>
          <a:p>
            <a:pPr lvl="1" eaLnBrk="1" hangingPunct="1">
              <a:spcBef>
                <a:spcPct val="35000"/>
              </a:spcBef>
            </a:pPr>
            <a:r>
              <a:rPr lang="en-US" altLang="en-US" dirty="0"/>
              <a:t>Blood pressure assessment in hemodialysis patients</a:t>
            </a:r>
          </a:p>
          <a:p>
            <a:pPr lvl="1" eaLnBrk="1" hangingPunct="1">
              <a:spcBef>
                <a:spcPct val="35000"/>
              </a:spcBef>
            </a:pPr>
            <a:r>
              <a:rPr lang="en-US" altLang="en-US" dirty="0"/>
              <a:t>Anatomy, physiology, pathophysiology, assessment, and management of</a:t>
            </a:r>
          </a:p>
          <a:p>
            <a:pPr lvl="2" eaLnBrk="1" hangingPunct="1"/>
            <a:r>
              <a:rPr lang="en-US" altLang="en-US" sz="2000" dirty="0"/>
              <a:t>Complications related to</a:t>
            </a:r>
          </a:p>
          <a:p>
            <a:pPr lvl="3" eaLnBrk="1" hangingPunct="1">
              <a:lnSpc>
                <a:spcPct val="90000"/>
              </a:lnSpc>
              <a:spcBef>
                <a:spcPts val="600"/>
              </a:spcBef>
            </a:pPr>
            <a:r>
              <a:rPr lang="en-US" altLang="en-US" sz="2000" dirty="0"/>
              <a:t>Renal dialysis</a:t>
            </a:r>
          </a:p>
          <a:p>
            <a:pPr lvl="3" eaLnBrk="1" hangingPunct="1">
              <a:lnSpc>
                <a:spcPct val="90000"/>
              </a:lnSpc>
              <a:spcBef>
                <a:spcPts val="600"/>
              </a:spcBef>
            </a:pPr>
            <a:r>
              <a:rPr lang="en-US" altLang="en-US" sz="2000" dirty="0"/>
              <a:t>Urinary catheter management (not insertion)</a:t>
            </a:r>
          </a:p>
          <a:p>
            <a:pPr lvl="2" eaLnBrk="1" hangingPunct="1"/>
            <a:r>
              <a:rPr lang="en-US" altLang="en-US" sz="2000" dirty="0"/>
              <a:t>Kidney stones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nSpc>
                <a:spcPct val="85000"/>
              </a:lnSpc>
            </a:pPr>
            <a:r>
              <a:rPr lang="en-US" altLang="en-US" dirty="0"/>
              <a:t>Review</a:t>
            </a:r>
          </a:p>
        </p:txBody>
      </p:sp>
      <p:sp>
        <p:nvSpPr>
          <p:cNvPr id="56323" name="Rectangle 3"/>
          <p:cNvSpPr>
            <a:spLocks noGrp="1" noChangeArrowheads="1"/>
          </p:cNvSpPr>
          <p:nvPr>
            <p:ph idx="1"/>
          </p:nvPr>
        </p:nvSpPr>
        <p:spPr/>
        <p:txBody>
          <a:bodyPr rIns="228600"/>
          <a:lstStyle/>
          <a:p>
            <a:pPr marL="457200" indent="-457200">
              <a:spcBef>
                <a:spcPct val="35000"/>
              </a:spcBef>
              <a:buFontTx/>
              <a:buAutoNum type="arabicPeriod"/>
            </a:pPr>
            <a:r>
              <a:rPr lang="en-US" altLang="en-US" dirty="0"/>
              <a:t>The ___________ lies in the retroperitoneal space.</a:t>
            </a:r>
          </a:p>
          <a:p>
            <a:pPr marL="1016000" lvl="1" indent="-444500">
              <a:spcBef>
                <a:spcPct val="35000"/>
              </a:spcBef>
              <a:buFontTx/>
              <a:buAutoNum type="alphaUcPeriod"/>
            </a:pPr>
            <a:r>
              <a:rPr lang="en-US" altLang="en-US" dirty="0"/>
              <a:t>liver</a:t>
            </a:r>
          </a:p>
          <a:p>
            <a:pPr marL="1016000" lvl="1" indent="-444500">
              <a:spcBef>
                <a:spcPct val="35000"/>
              </a:spcBef>
              <a:buFontTx/>
              <a:buAutoNum type="alphaUcPeriod"/>
            </a:pPr>
            <a:r>
              <a:rPr lang="en-US" altLang="en-US" dirty="0"/>
              <a:t>pancreas</a:t>
            </a:r>
          </a:p>
          <a:p>
            <a:pPr marL="1016000" lvl="1" indent="-444500">
              <a:spcBef>
                <a:spcPct val="35000"/>
              </a:spcBef>
              <a:buFontTx/>
              <a:buAutoNum type="alphaUcPeriod"/>
            </a:pPr>
            <a:r>
              <a:rPr lang="en-US" altLang="en-US" dirty="0"/>
              <a:t>stomach</a:t>
            </a:r>
          </a:p>
          <a:p>
            <a:pPr marL="1016000" lvl="1" indent="-444500">
              <a:spcBef>
                <a:spcPct val="35000"/>
              </a:spcBef>
              <a:buFontTx/>
              <a:buAutoNum type="alphaUcPeriod"/>
            </a:pPr>
            <a:r>
              <a:rPr lang="en-US" altLang="en-US" dirty="0"/>
              <a:t>small intestine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lnSpc>
                <a:spcPct val="85000"/>
              </a:lnSpc>
            </a:pPr>
            <a:r>
              <a:rPr lang="en-US" altLang="en-US" dirty="0"/>
              <a:t>Review</a:t>
            </a:r>
          </a:p>
        </p:txBody>
      </p:sp>
      <p:sp>
        <p:nvSpPr>
          <p:cNvPr id="57347" name="Rectangle 3"/>
          <p:cNvSpPr>
            <a:spLocks noGrp="1" noChangeArrowheads="1"/>
          </p:cNvSpPr>
          <p:nvPr>
            <p:ph idx="1"/>
          </p:nvPr>
        </p:nvSpPr>
        <p:spPr/>
        <p:txBody>
          <a:bodyPr rIns="228600"/>
          <a:lstStyle/>
          <a:p>
            <a:pPr marL="0" indent="0">
              <a:buFontTx/>
              <a:buNone/>
            </a:pPr>
            <a:r>
              <a:rPr lang="en-US" altLang="en-US" b="1" dirty="0"/>
              <a:t>Answer: </a:t>
            </a:r>
            <a:r>
              <a:rPr lang="en-US" altLang="en-US" dirty="0">
                <a:solidFill>
                  <a:srgbClr val="F37021"/>
                </a:solidFill>
              </a:rPr>
              <a:t>B</a:t>
            </a:r>
          </a:p>
          <a:p>
            <a:pPr marL="0" indent="0">
              <a:spcBef>
                <a:spcPct val="35000"/>
              </a:spcBef>
              <a:buFontTx/>
              <a:buNone/>
            </a:pPr>
            <a:r>
              <a:rPr lang="en-US" altLang="en-US" b="1" dirty="0"/>
              <a:t>Rationale: </a:t>
            </a:r>
            <a:r>
              <a:rPr lang="en-US" altLang="en-US" dirty="0"/>
              <a:t>The pancreas, kidneys, and ovaries lie in the retroperitoneal space, which is behind the peritoneum, and are often the cause of acute abdominal pain. The liver, stomach, and small intestine are all found within the true (anterior) abdomen.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nSpc>
                <a:spcPct val="85000"/>
              </a:lnSpc>
            </a:pPr>
            <a:r>
              <a:rPr lang="en-US" altLang="en-US" dirty="0"/>
              <a:t>Review</a:t>
            </a:r>
            <a:endParaRPr lang="en-US" altLang="en-US" sz="3200" b="0" dirty="0"/>
          </a:p>
        </p:txBody>
      </p:sp>
      <p:sp>
        <p:nvSpPr>
          <p:cNvPr id="58371" name="Rectangle 3"/>
          <p:cNvSpPr>
            <a:spLocks noGrp="1" noChangeArrowheads="1"/>
          </p:cNvSpPr>
          <p:nvPr>
            <p:ph idx="1"/>
          </p:nvPr>
        </p:nvSpPr>
        <p:spPr/>
        <p:txBody>
          <a:bodyPr rIns="228600"/>
          <a:lstStyle/>
          <a:p>
            <a:pPr marL="457200" indent="-457200">
              <a:spcBef>
                <a:spcPct val="35000"/>
              </a:spcBef>
              <a:buFontTx/>
              <a:buAutoNum type="arabicPeriod"/>
            </a:pPr>
            <a:r>
              <a:rPr lang="en-US" altLang="en-US" dirty="0"/>
              <a:t>The ___________ lies in the retroperitoneal space.</a:t>
            </a:r>
          </a:p>
          <a:p>
            <a:pPr marL="1016000" lvl="1" indent="-444500">
              <a:spcBef>
                <a:spcPct val="35000"/>
              </a:spcBef>
              <a:buFontTx/>
              <a:buAutoNum type="alphaUcPeriod"/>
            </a:pPr>
            <a:r>
              <a:rPr lang="en-US" altLang="en-US" dirty="0"/>
              <a:t>liver</a:t>
            </a:r>
            <a:br>
              <a:rPr lang="en-US" altLang="en-US" dirty="0"/>
            </a:br>
            <a:r>
              <a:rPr lang="en-US" altLang="en-US" b="1" dirty="0"/>
              <a:t>Rationale: </a:t>
            </a:r>
            <a:r>
              <a:rPr lang="en-US" altLang="en-US" dirty="0">
                <a:solidFill>
                  <a:srgbClr val="F37021"/>
                </a:solidFill>
              </a:rPr>
              <a:t>The liver is found in anterior abdomen.</a:t>
            </a:r>
          </a:p>
          <a:p>
            <a:pPr marL="1016000" lvl="1" indent="-444500">
              <a:spcBef>
                <a:spcPct val="35000"/>
              </a:spcBef>
              <a:buFontTx/>
              <a:buAutoNum type="alphaUcPeriod"/>
            </a:pPr>
            <a:r>
              <a:rPr lang="en-US" altLang="en-US" dirty="0"/>
              <a:t>pancreas</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stomach</a:t>
            </a:r>
            <a:br>
              <a:rPr lang="en-US" altLang="en-US" dirty="0"/>
            </a:br>
            <a:r>
              <a:rPr lang="en-US" altLang="en-US" b="1" dirty="0"/>
              <a:t>Rationale: </a:t>
            </a:r>
            <a:r>
              <a:rPr lang="en-US" altLang="en-US" dirty="0">
                <a:solidFill>
                  <a:srgbClr val="F37021"/>
                </a:solidFill>
              </a:rPr>
              <a:t>The stomach is found in the anterior abdomen.</a:t>
            </a:r>
          </a:p>
          <a:p>
            <a:pPr marL="1016000" lvl="1" indent="-444500">
              <a:spcBef>
                <a:spcPct val="35000"/>
              </a:spcBef>
              <a:buFontTx/>
              <a:buAutoNum type="alphaUcPeriod" startAt="3"/>
            </a:pPr>
            <a:r>
              <a:rPr lang="en-US" altLang="en-US" dirty="0"/>
              <a:t>small intestine</a:t>
            </a:r>
            <a:br>
              <a:rPr lang="en-US" altLang="en-US" dirty="0"/>
            </a:br>
            <a:r>
              <a:rPr lang="en-US" altLang="en-US" b="1" dirty="0"/>
              <a:t>Rationale: </a:t>
            </a:r>
            <a:r>
              <a:rPr lang="en-US" altLang="en-US" dirty="0">
                <a:solidFill>
                  <a:srgbClr val="F37021"/>
                </a:solidFill>
              </a:rPr>
              <a:t>The small intestine is found in the anterior abdomen.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nSpc>
                <a:spcPct val="85000"/>
              </a:lnSpc>
            </a:pPr>
            <a:r>
              <a:rPr lang="en-US" altLang="en-US" dirty="0"/>
              <a:t>Review</a:t>
            </a:r>
          </a:p>
        </p:txBody>
      </p:sp>
      <p:sp>
        <p:nvSpPr>
          <p:cNvPr id="60419" name="Rectangle 3"/>
          <p:cNvSpPr>
            <a:spLocks noGrp="1" noChangeArrowheads="1"/>
          </p:cNvSpPr>
          <p:nvPr>
            <p:ph idx="1"/>
          </p:nvPr>
        </p:nvSpPr>
        <p:spPr/>
        <p:txBody>
          <a:bodyPr rIns="228600"/>
          <a:lstStyle/>
          <a:p>
            <a:pPr marL="457200" indent="-457200">
              <a:spcBef>
                <a:spcPct val="35000"/>
              </a:spcBef>
              <a:buFontTx/>
              <a:buAutoNum type="arabicPeriod" startAt="2"/>
            </a:pPr>
            <a:r>
              <a:rPr lang="en-US" altLang="en-US" dirty="0"/>
              <a:t>Which of the following is NOT a solid organ?</a:t>
            </a:r>
          </a:p>
          <a:p>
            <a:pPr marL="1016000" lvl="1" indent="-444500">
              <a:spcBef>
                <a:spcPct val="35000"/>
              </a:spcBef>
              <a:buFontTx/>
              <a:buAutoNum type="alphaUcPeriod"/>
            </a:pPr>
            <a:r>
              <a:rPr lang="en-US" altLang="en-US" dirty="0"/>
              <a:t>Liver</a:t>
            </a:r>
          </a:p>
          <a:p>
            <a:pPr marL="1016000" lvl="1" indent="-444500">
              <a:spcBef>
                <a:spcPct val="35000"/>
              </a:spcBef>
              <a:buFontTx/>
              <a:buAutoNum type="alphaUcPeriod"/>
            </a:pPr>
            <a:r>
              <a:rPr lang="en-US" altLang="en-US" dirty="0"/>
              <a:t>Kidney</a:t>
            </a:r>
          </a:p>
          <a:p>
            <a:pPr marL="1016000" lvl="1" indent="-444500">
              <a:spcBef>
                <a:spcPct val="35000"/>
              </a:spcBef>
              <a:buFontTx/>
              <a:buAutoNum type="alphaUcPeriod"/>
            </a:pPr>
            <a:r>
              <a:rPr lang="en-US" altLang="en-US" dirty="0"/>
              <a:t>Spleen</a:t>
            </a:r>
          </a:p>
          <a:p>
            <a:pPr marL="1016000" lvl="1" indent="-444500">
              <a:spcBef>
                <a:spcPct val="35000"/>
              </a:spcBef>
              <a:buFontTx/>
              <a:buAutoNum type="alphaUcPeriod"/>
            </a:pPr>
            <a:r>
              <a:rPr lang="en-US" altLang="en-US" dirty="0"/>
              <a:t>Gallbladder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lnSpc>
                <a:spcPct val="85000"/>
              </a:lnSpc>
            </a:pPr>
            <a:r>
              <a:rPr lang="en-US" altLang="en-US" dirty="0"/>
              <a:t>Review</a:t>
            </a:r>
          </a:p>
        </p:txBody>
      </p:sp>
      <p:sp>
        <p:nvSpPr>
          <p:cNvPr id="61443" name="Rectangle 3"/>
          <p:cNvSpPr>
            <a:spLocks noGrp="1" noChangeArrowheads="1"/>
          </p:cNvSpPr>
          <p:nvPr>
            <p:ph idx="1"/>
          </p:nvPr>
        </p:nvSpPr>
        <p:spPr/>
        <p:txBody>
          <a:bodyPr rIns="228600"/>
          <a:lstStyle/>
          <a:p>
            <a:pPr marL="0" indent="0">
              <a:lnSpc>
                <a:spcPct val="90000"/>
              </a:lnSpc>
              <a:buFontTx/>
              <a:buNone/>
            </a:pPr>
            <a:r>
              <a:rPr lang="en-US" altLang="en-US" b="1" dirty="0"/>
              <a:t>Answer: </a:t>
            </a:r>
            <a:r>
              <a:rPr lang="en-US" altLang="en-US" dirty="0">
                <a:solidFill>
                  <a:srgbClr val="F37021"/>
                </a:solidFill>
              </a:rPr>
              <a:t>D</a:t>
            </a:r>
          </a:p>
          <a:p>
            <a:pPr marL="0" indent="0">
              <a:spcBef>
                <a:spcPct val="35000"/>
              </a:spcBef>
              <a:buFontTx/>
              <a:buNone/>
            </a:pPr>
            <a:r>
              <a:rPr lang="en-US" altLang="en-US" b="1" dirty="0"/>
              <a:t>Rationale: </a:t>
            </a:r>
            <a:r>
              <a:rPr lang="en-US" altLang="en-US" dirty="0"/>
              <a:t>The gallbladder is a hollow organ that concentrates and stores bile, which is produced by the liver. Other hollow organs include the stomach and intestines. The liver, spleen, and kidney are all solid organs.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nSpc>
                <a:spcPct val="85000"/>
              </a:lnSpc>
            </a:pPr>
            <a:r>
              <a:rPr lang="en-US" altLang="en-US" dirty="0"/>
              <a:t>Review</a:t>
            </a:r>
          </a:p>
        </p:txBody>
      </p:sp>
      <p:sp>
        <p:nvSpPr>
          <p:cNvPr id="62467" name="Rectangle 3"/>
          <p:cNvSpPr>
            <a:spLocks noGrp="1" noChangeArrowheads="1"/>
          </p:cNvSpPr>
          <p:nvPr>
            <p:ph idx="1"/>
          </p:nvPr>
        </p:nvSpPr>
        <p:spPr/>
        <p:txBody>
          <a:bodyPr rIns="228600"/>
          <a:lstStyle/>
          <a:p>
            <a:pPr marL="457200" indent="-457200">
              <a:spcBef>
                <a:spcPct val="35000"/>
              </a:spcBef>
              <a:buFontTx/>
              <a:buAutoNum type="arabicPeriod" startAt="2"/>
            </a:pPr>
            <a:r>
              <a:rPr lang="en-US" altLang="en-US" dirty="0"/>
              <a:t>Which of the following is NOT a solid organ?</a:t>
            </a:r>
          </a:p>
          <a:p>
            <a:pPr marL="1016000" lvl="1" indent="-444500">
              <a:spcBef>
                <a:spcPct val="35000"/>
              </a:spcBef>
              <a:buFontTx/>
              <a:buAutoNum type="alphaUcPeriod"/>
            </a:pPr>
            <a:r>
              <a:rPr lang="en-US" altLang="en-US" dirty="0"/>
              <a:t>Liver</a:t>
            </a:r>
            <a:br>
              <a:rPr lang="en-US" altLang="en-US" dirty="0"/>
            </a:br>
            <a:r>
              <a:rPr lang="en-US" altLang="en-US" b="1" dirty="0"/>
              <a:t>Rationale: </a:t>
            </a:r>
            <a:r>
              <a:rPr lang="en-US" altLang="en-US" dirty="0">
                <a:solidFill>
                  <a:srgbClr val="F37021"/>
                </a:solidFill>
              </a:rPr>
              <a:t>The liver is a solid organ.</a:t>
            </a:r>
          </a:p>
          <a:p>
            <a:pPr marL="1016000" lvl="1" indent="-444500">
              <a:spcBef>
                <a:spcPct val="35000"/>
              </a:spcBef>
              <a:buFontTx/>
              <a:buAutoNum type="alphaUcPeriod"/>
            </a:pPr>
            <a:r>
              <a:rPr lang="en-US" altLang="en-US" dirty="0"/>
              <a:t>Kidney</a:t>
            </a:r>
            <a:br>
              <a:rPr lang="en-US" altLang="en-US" dirty="0"/>
            </a:br>
            <a:r>
              <a:rPr lang="en-US" altLang="en-US" b="1" dirty="0"/>
              <a:t>Rationale: </a:t>
            </a:r>
            <a:r>
              <a:rPr lang="en-US" altLang="en-US" dirty="0">
                <a:solidFill>
                  <a:srgbClr val="F37021"/>
                </a:solidFill>
              </a:rPr>
              <a:t>The kidney is a solid organ.</a:t>
            </a:r>
          </a:p>
          <a:p>
            <a:pPr marL="1016000" lvl="1" indent="-444500">
              <a:spcBef>
                <a:spcPct val="35000"/>
              </a:spcBef>
              <a:buFontTx/>
              <a:buAutoNum type="alphaUcPeriod"/>
            </a:pPr>
            <a:r>
              <a:rPr lang="en-US" altLang="en-US" dirty="0"/>
              <a:t>Spleen</a:t>
            </a:r>
            <a:br>
              <a:rPr lang="en-US" altLang="en-US" dirty="0"/>
            </a:br>
            <a:r>
              <a:rPr lang="en-US" altLang="en-US" b="1" dirty="0"/>
              <a:t>Rationale: </a:t>
            </a:r>
            <a:r>
              <a:rPr lang="en-US" altLang="en-US" dirty="0">
                <a:solidFill>
                  <a:srgbClr val="F37021"/>
                </a:solidFill>
              </a:rPr>
              <a:t>The spleen is a solid organ.</a:t>
            </a:r>
          </a:p>
          <a:p>
            <a:pPr marL="1016000" lvl="1" indent="-444500">
              <a:spcBef>
                <a:spcPct val="35000"/>
              </a:spcBef>
              <a:buFontTx/>
              <a:buAutoNum type="alphaUcPeriod"/>
            </a:pPr>
            <a:r>
              <a:rPr lang="en-US" altLang="en-US" dirty="0"/>
              <a:t>Gallbladder </a:t>
            </a:r>
            <a:br>
              <a:rPr lang="en-US" altLang="en-US" dirty="0"/>
            </a:br>
            <a:r>
              <a:rPr lang="en-US" altLang="en-US" b="1" dirty="0"/>
              <a:t>Rationale: </a:t>
            </a:r>
            <a:r>
              <a:rPr lang="en-US" altLang="en-US" dirty="0">
                <a:solidFill>
                  <a:srgbClr val="F37021"/>
                </a:solidFill>
              </a:rPr>
              <a:t>Correct answer</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nSpc>
                <a:spcPct val="85000"/>
              </a:lnSpc>
            </a:pPr>
            <a:r>
              <a:rPr lang="en-US" altLang="en-US" dirty="0"/>
              <a:t>Review</a:t>
            </a:r>
          </a:p>
        </p:txBody>
      </p:sp>
      <p:sp>
        <p:nvSpPr>
          <p:cNvPr id="63491" name="Rectangle 3"/>
          <p:cNvSpPr>
            <a:spLocks noGrp="1" noChangeArrowheads="1"/>
          </p:cNvSpPr>
          <p:nvPr>
            <p:ph idx="1"/>
          </p:nvPr>
        </p:nvSpPr>
        <p:spPr/>
        <p:txBody>
          <a:bodyPr rIns="228600"/>
          <a:lstStyle/>
          <a:p>
            <a:pPr marL="457200" indent="-457200">
              <a:lnSpc>
                <a:spcPct val="90000"/>
              </a:lnSpc>
              <a:spcBef>
                <a:spcPct val="35000"/>
              </a:spcBef>
              <a:buFontTx/>
              <a:buAutoNum type="arabicPeriod" startAt="3"/>
            </a:pPr>
            <a:r>
              <a:rPr lang="en-US" altLang="en-US" dirty="0"/>
              <a:t>A 34-year-old woman with a recent history of pelvic inflammatory disease presents with acute severe abdominal pain. Her abdomen is distended and diffusely tender to palpation. Based on your findings thus far, you should suspect:</a:t>
            </a:r>
          </a:p>
          <a:p>
            <a:pPr marL="1016000" lvl="1" indent="-444500">
              <a:lnSpc>
                <a:spcPct val="90000"/>
              </a:lnSpc>
              <a:spcBef>
                <a:spcPct val="35000"/>
              </a:spcBef>
              <a:buFontTx/>
              <a:buAutoNum type="alphaUcPeriod"/>
            </a:pPr>
            <a:r>
              <a:rPr lang="en-US" altLang="en-US" dirty="0"/>
              <a:t>peritonitis. </a:t>
            </a:r>
          </a:p>
          <a:p>
            <a:pPr marL="1016000" lvl="1" indent="-444500">
              <a:lnSpc>
                <a:spcPct val="90000"/>
              </a:lnSpc>
              <a:spcBef>
                <a:spcPct val="35000"/>
              </a:spcBef>
              <a:buFontTx/>
              <a:buAutoNum type="alphaUcPeriod"/>
            </a:pPr>
            <a:r>
              <a:rPr lang="en-US" altLang="en-US" dirty="0"/>
              <a:t>pancreatitis. </a:t>
            </a:r>
          </a:p>
          <a:p>
            <a:pPr marL="1016000" lvl="1" indent="-444500">
              <a:lnSpc>
                <a:spcPct val="90000"/>
              </a:lnSpc>
              <a:spcBef>
                <a:spcPct val="35000"/>
              </a:spcBef>
              <a:buFontTx/>
              <a:buAutoNum type="alphaUcPeriod"/>
            </a:pPr>
            <a:r>
              <a:rPr lang="en-US" altLang="en-US" dirty="0"/>
              <a:t>appendicitis. </a:t>
            </a:r>
          </a:p>
          <a:p>
            <a:pPr marL="1016000" lvl="1" indent="-444500">
              <a:lnSpc>
                <a:spcPct val="90000"/>
              </a:lnSpc>
              <a:spcBef>
                <a:spcPct val="35000"/>
              </a:spcBef>
              <a:buFontTx/>
              <a:buAutoNum type="alphaUcPeriod"/>
            </a:pPr>
            <a:r>
              <a:rPr lang="en-US" altLang="en-US" dirty="0"/>
              <a:t>cholecystitis.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lnSpc>
                <a:spcPct val="85000"/>
              </a:lnSpc>
            </a:pPr>
            <a:r>
              <a:rPr lang="en-US" altLang="en-US" dirty="0"/>
              <a:t>Review</a:t>
            </a:r>
          </a:p>
        </p:txBody>
      </p:sp>
      <p:sp>
        <p:nvSpPr>
          <p:cNvPr id="64515" name="Rectangle 3"/>
          <p:cNvSpPr>
            <a:spLocks noGrp="1" noChangeArrowheads="1"/>
          </p:cNvSpPr>
          <p:nvPr>
            <p:ph idx="1"/>
          </p:nvPr>
        </p:nvSpPr>
        <p:spPr/>
        <p:txBody>
          <a:bodyPr rIns="228600"/>
          <a:lstStyle/>
          <a:p>
            <a:pPr marL="0" indent="0">
              <a:lnSpc>
                <a:spcPct val="90000"/>
              </a:lnSpc>
              <a:buFontTx/>
              <a:buNone/>
            </a:pPr>
            <a:r>
              <a:rPr lang="en-US" altLang="en-US" b="1" dirty="0"/>
              <a:t>Answer: </a:t>
            </a:r>
            <a:r>
              <a:rPr lang="en-US" altLang="en-US" dirty="0">
                <a:solidFill>
                  <a:srgbClr val="F37021"/>
                </a:solidFill>
              </a:rPr>
              <a:t>A</a:t>
            </a:r>
          </a:p>
          <a:p>
            <a:pPr marL="0" indent="0">
              <a:spcBef>
                <a:spcPct val="35000"/>
              </a:spcBef>
              <a:buFontTx/>
              <a:buNone/>
            </a:pPr>
            <a:r>
              <a:rPr lang="en-US" altLang="en-US" b="1" dirty="0"/>
              <a:t>Rationale: </a:t>
            </a:r>
            <a:r>
              <a:rPr lang="en-US" altLang="en-US" dirty="0"/>
              <a:t>Peritonitis—an inflammation of the thin membrane that lines the abdominal cavity—typically presents with acute abdominal pain. Causes of peritonitis include infection and blunt or penetrating abdominal trauma. The pain caused by peritonitis is typically diffuse (widespread), whereas appendicitis, pancreatitis, and cholecystitis (inflammation of the gallbladder) typically present with pain that is localized to a particular area.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65539" name="Rectangle 3"/>
          <p:cNvSpPr>
            <a:spLocks noGrp="1" noChangeArrowheads="1"/>
          </p:cNvSpPr>
          <p:nvPr>
            <p:ph idx="1"/>
          </p:nvPr>
        </p:nvSpPr>
        <p:spPr/>
        <p:txBody>
          <a:bodyPr rIns="228600"/>
          <a:lstStyle/>
          <a:p>
            <a:pPr marL="457200" indent="-457200">
              <a:spcBef>
                <a:spcPct val="35000"/>
              </a:spcBef>
              <a:buFontTx/>
              <a:buAutoNum type="arabicPeriod" startAt="3"/>
            </a:pPr>
            <a:r>
              <a:rPr lang="en-US" altLang="en-US" dirty="0"/>
              <a:t>A 34-year-old woman with a recent history of pelvic inflammatory disease presents with acute severe abdominal pain. Her abdomen is distended and diffusely tender to palpation. Based on your findings thus far, you should suspect:</a:t>
            </a:r>
          </a:p>
          <a:p>
            <a:pPr marL="1016000" lvl="1" indent="-444500">
              <a:spcBef>
                <a:spcPct val="35000"/>
              </a:spcBef>
              <a:buFontTx/>
              <a:buAutoNum type="alphaUcPeriod"/>
            </a:pPr>
            <a:r>
              <a:rPr lang="en-US" altLang="en-US" dirty="0"/>
              <a:t>peritonitis. </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a:pPr>
            <a:r>
              <a:rPr lang="en-US" altLang="en-US" dirty="0"/>
              <a:t>pancreatitis. </a:t>
            </a:r>
            <a:br>
              <a:rPr lang="en-US" altLang="en-US" dirty="0"/>
            </a:br>
            <a:r>
              <a:rPr lang="en-US" altLang="en-US" b="1" dirty="0"/>
              <a:t>Rationale: </a:t>
            </a:r>
            <a:r>
              <a:rPr lang="en-US" altLang="en-US" dirty="0">
                <a:solidFill>
                  <a:srgbClr val="F37021"/>
                </a:solidFill>
              </a:rPr>
              <a:t>Pancreatitis is usually a localized pain (in one specific area).</a:t>
            </a:r>
          </a:p>
          <a:p>
            <a:pPr marL="1016000" lvl="1" indent="-444500">
              <a:spcBef>
                <a:spcPct val="35000"/>
              </a:spcBef>
              <a:buFontTx/>
              <a:buAutoNum type="alphaUcPeriod" startAt="3"/>
            </a:pPr>
            <a:r>
              <a:rPr lang="en-US" altLang="en-US" dirty="0"/>
              <a:t>appendicitis. </a:t>
            </a:r>
            <a:br>
              <a:rPr lang="en-US" altLang="en-US" dirty="0"/>
            </a:br>
            <a:r>
              <a:rPr lang="en-US" altLang="en-US" b="1" dirty="0"/>
              <a:t>Rationale: </a:t>
            </a:r>
            <a:r>
              <a:rPr lang="en-US" altLang="en-US" dirty="0">
                <a:solidFill>
                  <a:srgbClr val="F37021"/>
                </a:solidFill>
              </a:rPr>
              <a:t>Appendicitis is usually a localized pain (in one specific area).</a:t>
            </a:r>
          </a:p>
          <a:p>
            <a:pPr marL="1016000" lvl="1" indent="-444500">
              <a:spcBef>
                <a:spcPct val="35000"/>
              </a:spcBef>
              <a:buFontTx/>
              <a:buAutoNum type="alphaUcPeriod" startAt="3"/>
            </a:pPr>
            <a:r>
              <a:rPr lang="en-US" altLang="en-US" dirty="0"/>
              <a:t>cholecystitis. </a:t>
            </a:r>
            <a:br>
              <a:rPr lang="en-US" altLang="en-US" dirty="0"/>
            </a:br>
            <a:r>
              <a:rPr lang="en-US" altLang="en-US" b="1" dirty="0"/>
              <a:t>Rationale: </a:t>
            </a:r>
            <a:r>
              <a:rPr lang="en-US" altLang="en-US" dirty="0">
                <a:solidFill>
                  <a:srgbClr val="F37021"/>
                </a:solidFill>
              </a:rPr>
              <a:t>Cholecystitis is usually a localized pain (in one specific area).</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lnSpc>
                <a:spcPct val="85000"/>
              </a:lnSpc>
            </a:pPr>
            <a:r>
              <a:rPr lang="en-US" altLang="en-US" dirty="0"/>
              <a:t>Review</a:t>
            </a:r>
          </a:p>
        </p:txBody>
      </p:sp>
      <p:sp>
        <p:nvSpPr>
          <p:cNvPr id="67587" name="Rectangle 3"/>
          <p:cNvSpPr>
            <a:spLocks noGrp="1" noChangeArrowheads="1"/>
          </p:cNvSpPr>
          <p:nvPr>
            <p:ph idx="1"/>
          </p:nvPr>
        </p:nvSpPr>
        <p:spPr/>
        <p:txBody>
          <a:bodyPr rIns="228600"/>
          <a:lstStyle/>
          <a:p>
            <a:pPr marL="457200" indent="-457200">
              <a:spcBef>
                <a:spcPct val="35000"/>
              </a:spcBef>
              <a:buFontTx/>
              <a:buAutoNum type="arabicPeriod" startAt="4"/>
            </a:pPr>
            <a:r>
              <a:rPr lang="en-US" altLang="en-US" dirty="0"/>
              <a:t>MOST patients with an acute abdomen present with:</a:t>
            </a:r>
          </a:p>
          <a:p>
            <a:pPr marL="1016000" lvl="1" indent="-444500">
              <a:spcBef>
                <a:spcPct val="35000"/>
              </a:spcBef>
              <a:buFontTx/>
              <a:buAutoNum type="alphaUcPeriod"/>
            </a:pPr>
            <a:r>
              <a:rPr lang="en-US" altLang="en-US" dirty="0"/>
              <a:t>dyspnea. </a:t>
            </a:r>
          </a:p>
          <a:p>
            <a:pPr marL="1016000" lvl="1" indent="-444500">
              <a:spcBef>
                <a:spcPct val="35000"/>
              </a:spcBef>
              <a:buFontTx/>
              <a:buAutoNum type="alphaUcPeriod"/>
            </a:pPr>
            <a:r>
              <a:rPr lang="en-US" altLang="en-US" dirty="0"/>
              <a:t>diarrhea. </a:t>
            </a:r>
          </a:p>
          <a:p>
            <a:pPr marL="1016000" lvl="1" indent="-444500">
              <a:spcBef>
                <a:spcPct val="35000"/>
              </a:spcBef>
              <a:buFontTx/>
              <a:buAutoNum type="alphaUcPeriod"/>
            </a:pPr>
            <a:r>
              <a:rPr lang="en-US" altLang="en-US" dirty="0"/>
              <a:t>hypotension.</a:t>
            </a:r>
          </a:p>
          <a:p>
            <a:pPr marL="1016000" lvl="1" indent="-444500">
              <a:spcBef>
                <a:spcPct val="35000"/>
              </a:spcBef>
              <a:buFontTx/>
              <a:buAutoNum type="alphaUcPeriod"/>
            </a:pPr>
            <a:r>
              <a:rPr lang="en-US" altLang="en-US" dirty="0"/>
              <a:t>tachycardia.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lnSpc>
                <a:spcPct val="85000"/>
              </a:lnSpc>
            </a:pPr>
            <a:r>
              <a:rPr lang="en-US" altLang="en-US" dirty="0"/>
              <a:t>Introduction</a:t>
            </a:r>
            <a:endParaRPr lang="en-US" altLang="en-US" sz="2800" b="0" dirty="0"/>
          </a:p>
        </p:txBody>
      </p:sp>
      <p:sp>
        <p:nvSpPr>
          <p:cNvPr id="9219" name="Content Placeholder 2"/>
          <p:cNvSpPr>
            <a:spLocks noGrp="1"/>
          </p:cNvSpPr>
          <p:nvPr>
            <p:ph type="body" idx="1"/>
          </p:nvPr>
        </p:nvSpPr>
        <p:spPr/>
        <p:txBody>
          <a:bodyPr rIns="228600"/>
          <a:lstStyle/>
          <a:p>
            <a:pPr eaLnBrk="1" hangingPunct="1">
              <a:spcBef>
                <a:spcPct val="35000"/>
              </a:spcBef>
            </a:pPr>
            <a:r>
              <a:rPr lang="en-US" altLang="en-US" dirty="0"/>
              <a:t>Abdominal pain is a common complaint.</a:t>
            </a:r>
          </a:p>
          <a:p>
            <a:pPr lvl="1" eaLnBrk="1" hangingPunct="1">
              <a:spcBef>
                <a:spcPct val="35000"/>
              </a:spcBef>
            </a:pPr>
            <a:r>
              <a:rPr lang="en-US" altLang="en-US" dirty="0"/>
              <a:t>Cause of abdominal pain is often difficult to determine.</a:t>
            </a:r>
          </a:p>
          <a:p>
            <a:pPr eaLnBrk="1" hangingPunct="1">
              <a:spcBef>
                <a:spcPct val="35000"/>
              </a:spcBef>
            </a:pPr>
            <a:r>
              <a:rPr lang="en-US" altLang="en-US" dirty="0"/>
              <a:t>As an EMT:</a:t>
            </a:r>
          </a:p>
          <a:p>
            <a:pPr lvl="1" eaLnBrk="1" hangingPunct="1">
              <a:spcBef>
                <a:spcPct val="35000"/>
              </a:spcBef>
            </a:pPr>
            <a:r>
              <a:rPr lang="en-US" altLang="en-US" dirty="0"/>
              <a:t>You </a:t>
            </a:r>
            <a:r>
              <a:rPr lang="en-US" altLang="en-US" i="1" dirty="0"/>
              <a:t>do not </a:t>
            </a:r>
            <a:r>
              <a:rPr lang="en-US" altLang="en-US" dirty="0"/>
              <a:t>need to determine the exact cause.</a:t>
            </a:r>
          </a:p>
          <a:p>
            <a:pPr lvl="1" eaLnBrk="1" hangingPunct="1">
              <a:spcBef>
                <a:spcPct val="35000"/>
              </a:spcBef>
            </a:pPr>
            <a:r>
              <a:rPr lang="en-US" altLang="en-US" dirty="0"/>
              <a:t>You </a:t>
            </a:r>
            <a:r>
              <a:rPr lang="en-US" altLang="en-US" i="1" dirty="0"/>
              <a:t>should</a:t>
            </a:r>
            <a:r>
              <a:rPr lang="en-US" altLang="en-US" dirty="0"/>
              <a:t> be able to recognize a life-threatening problem and act.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lnSpc>
                <a:spcPct val="85000"/>
              </a:lnSpc>
            </a:pPr>
            <a:r>
              <a:rPr lang="en-US" altLang="en-US" dirty="0"/>
              <a:t>Review</a:t>
            </a:r>
          </a:p>
        </p:txBody>
      </p:sp>
      <p:sp>
        <p:nvSpPr>
          <p:cNvPr id="68611" name="Rectangle 3"/>
          <p:cNvSpPr>
            <a:spLocks noGrp="1" noChangeArrowheads="1"/>
          </p:cNvSpPr>
          <p:nvPr>
            <p:ph idx="1"/>
          </p:nvPr>
        </p:nvSpPr>
        <p:spPr/>
        <p:txBody>
          <a:bodyPr rIns="228600"/>
          <a:lstStyle/>
          <a:p>
            <a:pPr marL="0" indent="0">
              <a:lnSpc>
                <a:spcPct val="90000"/>
              </a:lnSpc>
              <a:buFontTx/>
              <a:buNone/>
            </a:pPr>
            <a:r>
              <a:rPr lang="en-US" altLang="en-US" b="1" dirty="0"/>
              <a:t>Answer: </a:t>
            </a:r>
            <a:r>
              <a:rPr lang="en-US" altLang="en-US" dirty="0">
                <a:solidFill>
                  <a:srgbClr val="F37021"/>
                </a:solidFill>
              </a:rPr>
              <a:t>D</a:t>
            </a:r>
          </a:p>
          <a:p>
            <a:pPr marL="0" indent="0">
              <a:spcBef>
                <a:spcPct val="35000"/>
              </a:spcBef>
              <a:buFontTx/>
              <a:buNone/>
            </a:pPr>
            <a:r>
              <a:rPr lang="en-US" altLang="en-US" b="1" dirty="0"/>
              <a:t>Rationale: </a:t>
            </a:r>
            <a:r>
              <a:rPr lang="en-US" altLang="en-US" dirty="0"/>
              <a:t>Tachycardia (heart rate &gt; 100 beats/min) is commonly seen in patients with an acute abdomen; it is usually the result of severe pain. Hypotension is not seen in all patients with an acute abdomen; if the patient is hypotensive, you should suspect internal bleeding or a severe infection (sepsis). Many patients with an acute abdomen have increased respirations (tachypnea); however, dyspnea (a feeling of shortness of breath) is not common.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lnSpc>
                <a:spcPct val="85000"/>
              </a:lnSpc>
            </a:pPr>
            <a:r>
              <a:rPr lang="en-US" altLang="en-US" dirty="0"/>
              <a:t>Review</a:t>
            </a:r>
            <a:endParaRPr lang="en-US" altLang="en-US" sz="3200" b="0" dirty="0"/>
          </a:p>
        </p:txBody>
      </p:sp>
      <p:sp>
        <p:nvSpPr>
          <p:cNvPr id="69635" name="Rectangle 3"/>
          <p:cNvSpPr>
            <a:spLocks noGrp="1" noChangeArrowheads="1"/>
          </p:cNvSpPr>
          <p:nvPr>
            <p:ph idx="1"/>
          </p:nvPr>
        </p:nvSpPr>
        <p:spPr/>
        <p:txBody>
          <a:bodyPr rIns="228600"/>
          <a:lstStyle/>
          <a:p>
            <a:pPr marL="457200" indent="-457200">
              <a:spcBef>
                <a:spcPct val="35000"/>
              </a:spcBef>
              <a:buFontTx/>
              <a:buAutoNum type="arabicPeriod" startAt="4"/>
            </a:pPr>
            <a:r>
              <a:rPr lang="en-US" altLang="en-US" dirty="0"/>
              <a:t>MOST patients with an acute abdomen present with:</a:t>
            </a:r>
          </a:p>
          <a:p>
            <a:pPr marL="1016000" lvl="1" indent="-444500">
              <a:spcBef>
                <a:spcPct val="35000"/>
              </a:spcBef>
              <a:buFontTx/>
              <a:buAutoNum type="alphaUcPeriod"/>
            </a:pPr>
            <a:r>
              <a:rPr lang="en-US" altLang="en-US" dirty="0"/>
              <a:t>dyspnea. </a:t>
            </a:r>
            <a:br>
              <a:rPr lang="en-US" altLang="en-US" dirty="0"/>
            </a:br>
            <a:r>
              <a:rPr lang="en-US" altLang="en-US" b="1" dirty="0"/>
              <a:t>Rationale: </a:t>
            </a:r>
            <a:r>
              <a:rPr lang="en-US" altLang="en-US" dirty="0">
                <a:solidFill>
                  <a:srgbClr val="F37021"/>
                </a:solidFill>
              </a:rPr>
              <a:t>Some patients may have increased respirations, but they typically do not have difficulty breathing.</a:t>
            </a:r>
          </a:p>
          <a:p>
            <a:pPr marL="1016000" lvl="1" indent="-444500">
              <a:spcBef>
                <a:spcPct val="35000"/>
              </a:spcBef>
              <a:buFontTx/>
              <a:buAutoNum type="alphaUcPeriod"/>
            </a:pPr>
            <a:r>
              <a:rPr lang="en-US" altLang="en-US" dirty="0"/>
              <a:t>diarrhea. </a:t>
            </a:r>
            <a:br>
              <a:rPr lang="en-US" altLang="en-US" dirty="0"/>
            </a:br>
            <a:r>
              <a:rPr lang="en-US" altLang="en-US" b="1" dirty="0"/>
              <a:t>Rationale: </a:t>
            </a:r>
            <a:r>
              <a:rPr lang="en-US" altLang="en-US" dirty="0">
                <a:solidFill>
                  <a:srgbClr val="F37021"/>
                </a:solidFill>
              </a:rPr>
              <a:t>Diarrhea may be a symptom of some abdominal problems but not in most patients.</a:t>
            </a:r>
          </a:p>
          <a:p>
            <a:pPr marL="1016000" lvl="1" indent="-444500">
              <a:spcBef>
                <a:spcPct val="35000"/>
              </a:spcBef>
              <a:buFontTx/>
              <a:buAutoNum type="alphaUcPeriod" startAt="3"/>
            </a:pPr>
            <a:r>
              <a:rPr lang="en-US" altLang="en-US" dirty="0"/>
              <a:t>hypotension.</a:t>
            </a:r>
            <a:br>
              <a:rPr lang="en-US" altLang="en-US" dirty="0"/>
            </a:br>
            <a:r>
              <a:rPr lang="en-US" altLang="en-US" b="1" dirty="0"/>
              <a:t>Rationale: </a:t>
            </a:r>
            <a:r>
              <a:rPr lang="en-US" altLang="en-US" dirty="0">
                <a:solidFill>
                  <a:srgbClr val="F37021"/>
                </a:solidFill>
              </a:rPr>
              <a:t>Hypotension is not seen in most patients, and shock should be suspected when it is present.</a:t>
            </a:r>
          </a:p>
          <a:p>
            <a:pPr marL="1016000" lvl="1" indent="-444500">
              <a:spcBef>
                <a:spcPct val="35000"/>
              </a:spcBef>
              <a:buFontTx/>
              <a:buAutoNum type="alphaUcPeriod" startAt="3"/>
            </a:pPr>
            <a:r>
              <a:rPr lang="en-US" altLang="en-US" dirty="0"/>
              <a:t>tachycardia. </a:t>
            </a:r>
            <a:br>
              <a:rPr lang="en-US" altLang="en-US" dirty="0"/>
            </a:br>
            <a:r>
              <a:rPr lang="en-US" altLang="en-US" b="1" dirty="0"/>
              <a:t>Rationale: </a:t>
            </a:r>
            <a:r>
              <a:rPr lang="en-US" altLang="en-US" dirty="0">
                <a:solidFill>
                  <a:srgbClr val="F37021"/>
                </a:solidFill>
              </a:rPr>
              <a:t>Correct answer</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a:lnSpc>
                <a:spcPct val="85000"/>
              </a:lnSpc>
            </a:pPr>
            <a:r>
              <a:rPr lang="en-US" altLang="en-US" dirty="0"/>
              <a:t>Review</a:t>
            </a:r>
          </a:p>
        </p:txBody>
      </p:sp>
      <p:sp>
        <p:nvSpPr>
          <p:cNvPr id="71683" name="Rectangle 3"/>
          <p:cNvSpPr>
            <a:spLocks noGrp="1" noChangeArrowheads="1"/>
          </p:cNvSpPr>
          <p:nvPr>
            <p:ph idx="1"/>
          </p:nvPr>
        </p:nvSpPr>
        <p:spPr/>
        <p:txBody>
          <a:bodyPr rIns="228600"/>
          <a:lstStyle/>
          <a:p>
            <a:pPr marL="457200" indent="-457200">
              <a:spcBef>
                <a:spcPct val="35000"/>
              </a:spcBef>
              <a:buFontTx/>
              <a:buAutoNum type="arabicPeriod" startAt="5"/>
            </a:pPr>
            <a:r>
              <a:rPr lang="en-US" altLang="en-US" dirty="0"/>
              <a:t>Which of the following signs or symptoms would you be LEAST likely to find in a patient with an acute abdomen?</a:t>
            </a:r>
          </a:p>
          <a:p>
            <a:pPr marL="1016000" lvl="1" indent="-444500">
              <a:spcBef>
                <a:spcPct val="35000"/>
              </a:spcBef>
              <a:buFontTx/>
              <a:buAutoNum type="alphaUcPeriod"/>
            </a:pPr>
            <a:r>
              <a:rPr lang="en-US" altLang="en-US" dirty="0"/>
              <a:t>Rapid, shallow breathing</a:t>
            </a:r>
          </a:p>
          <a:p>
            <a:pPr marL="1016000" lvl="1" indent="-444500">
              <a:spcBef>
                <a:spcPct val="35000"/>
              </a:spcBef>
              <a:buFontTx/>
              <a:buAutoNum type="alphaUcPeriod"/>
            </a:pPr>
            <a:r>
              <a:rPr lang="en-US" altLang="en-US" dirty="0"/>
              <a:t>Soft, nondistended abdomen</a:t>
            </a:r>
          </a:p>
          <a:p>
            <a:pPr marL="1016000" lvl="1" indent="-444500">
              <a:spcBef>
                <a:spcPct val="35000"/>
              </a:spcBef>
              <a:buFontTx/>
              <a:buAutoNum type="alphaUcPeriod"/>
            </a:pPr>
            <a:r>
              <a:rPr lang="en-US" altLang="en-US" dirty="0"/>
              <a:t>Tachycardia and restlessness</a:t>
            </a:r>
          </a:p>
          <a:p>
            <a:pPr marL="1016000" lvl="1" indent="-444500">
              <a:spcBef>
                <a:spcPct val="35000"/>
              </a:spcBef>
              <a:buFontTx/>
              <a:buAutoNum type="alphaUcPeriod"/>
            </a:pPr>
            <a:r>
              <a:rPr lang="en-US" altLang="en-US" dirty="0"/>
              <a:t>Constipation or diarrhea</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lnSpc>
                <a:spcPct val="85000"/>
              </a:lnSpc>
            </a:pPr>
            <a:r>
              <a:rPr lang="en-US" altLang="en-US" dirty="0"/>
              <a:t>Review</a:t>
            </a:r>
          </a:p>
        </p:txBody>
      </p:sp>
      <p:sp>
        <p:nvSpPr>
          <p:cNvPr id="72707" name="Rectangle 3"/>
          <p:cNvSpPr>
            <a:spLocks noGrp="1" noChangeArrowheads="1"/>
          </p:cNvSpPr>
          <p:nvPr>
            <p:ph idx="1"/>
          </p:nvPr>
        </p:nvSpPr>
        <p:spPr/>
        <p:txBody>
          <a:bodyPr rIns="228600"/>
          <a:lstStyle/>
          <a:p>
            <a:pPr marL="0" indent="0">
              <a:lnSpc>
                <a:spcPct val="90000"/>
              </a:lnSpc>
              <a:buFontTx/>
              <a:buNone/>
            </a:pPr>
            <a:r>
              <a:rPr lang="en-US" altLang="en-US" b="1" dirty="0"/>
              <a:t>Answer: </a:t>
            </a:r>
            <a:r>
              <a:rPr lang="en-US" altLang="en-US" dirty="0">
                <a:solidFill>
                  <a:srgbClr val="F37021"/>
                </a:solidFill>
              </a:rPr>
              <a:t>B</a:t>
            </a:r>
          </a:p>
          <a:p>
            <a:pPr marL="0" indent="0">
              <a:spcBef>
                <a:spcPct val="35000"/>
              </a:spcBef>
              <a:buFontTx/>
              <a:buNone/>
            </a:pPr>
            <a:r>
              <a:rPr lang="en-US" altLang="en-US" b="1" dirty="0"/>
              <a:t>Rationale: </a:t>
            </a:r>
            <a:r>
              <a:rPr lang="en-US" altLang="en-US" dirty="0"/>
              <a:t>Signs and symptoms of an acute abdomen include, but are not limited to, rapid and shallow breathing, a tense and distended abdomen, tachycardia, restlessness, and constipation or diarrhea.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a:lnSpc>
                <a:spcPct val="85000"/>
              </a:lnSpc>
            </a:pPr>
            <a:r>
              <a:rPr lang="en-US" altLang="en-US" dirty="0"/>
              <a:t>Review</a:t>
            </a:r>
            <a:endParaRPr lang="en-US" altLang="en-US" sz="3200" b="0" dirty="0"/>
          </a:p>
        </p:txBody>
      </p:sp>
      <p:sp>
        <p:nvSpPr>
          <p:cNvPr id="73731" name="Rectangle 3"/>
          <p:cNvSpPr>
            <a:spLocks noGrp="1" noChangeArrowheads="1"/>
          </p:cNvSpPr>
          <p:nvPr>
            <p:ph idx="1"/>
          </p:nvPr>
        </p:nvSpPr>
        <p:spPr/>
        <p:txBody>
          <a:bodyPr rIns="228600"/>
          <a:lstStyle/>
          <a:p>
            <a:pPr marL="457200" indent="-457200">
              <a:spcBef>
                <a:spcPct val="35000"/>
              </a:spcBef>
              <a:buFontTx/>
              <a:buAutoNum type="arabicPeriod" startAt="5"/>
            </a:pPr>
            <a:r>
              <a:rPr lang="en-US" altLang="en-US" dirty="0"/>
              <a:t>Which of the following signs or symptoms would you be LEAST likely to find in a patient with an acute abdomen?</a:t>
            </a:r>
          </a:p>
          <a:p>
            <a:pPr marL="1016000" lvl="1" indent="-444500">
              <a:spcBef>
                <a:spcPct val="35000"/>
              </a:spcBef>
              <a:buFontTx/>
              <a:buAutoNum type="alphaUcPeriod"/>
            </a:pPr>
            <a:r>
              <a:rPr lang="en-US" altLang="en-US" dirty="0"/>
              <a:t>Rapid, shallow breathing</a:t>
            </a:r>
            <a:br>
              <a:rPr lang="en-US" altLang="en-US" dirty="0"/>
            </a:br>
            <a:r>
              <a:rPr lang="en-US" altLang="en-US" b="1" dirty="0"/>
              <a:t>Rationale: </a:t>
            </a:r>
            <a:r>
              <a:rPr lang="en-US" altLang="en-US" dirty="0">
                <a:solidFill>
                  <a:srgbClr val="F37021"/>
                </a:solidFill>
              </a:rPr>
              <a:t>This is a common sign of an acute abdomen.</a:t>
            </a:r>
          </a:p>
          <a:p>
            <a:pPr marL="1016000" lvl="1" indent="-444500">
              <a:spcBef>
                <a:spcPct val="35000"/>
              </a:spcBef>
              <a:buFontTx/>
              <a:buAutoNum type="alphaUcPeriod"/>
            </a:pPr>
            <a:r>
              <a:rPr lang="en-US" altLang="en-US" dirty="0"/>
              <a:t>Soft, nondistended abdomen</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Tachycardia and restlessness</a:t>
            </a:r>
            <a:br>
              <a:rPr lang="en-US" altLang="en-US" dirty="0"/>
            </a:br>
            <a:r>
              <a:rPr lang="en-US" altLang="en-US" b="1" dirty="0"/>
              <a:t>Rationale: </a:t>
            </a:r>
            <a:r>
              <a:rPr lang="en-US" altLang="en-US" dirty="0">
                <a:solidFill>
                  <a:srgbClr val="F37021"/>
                </a:solidFill>
              </a:rPr>
              <a:t>These are common signs of an acute abdomen. </a:t>
            </a:r>
          </a:p>
          <a:p>
            <a:pPr marL="1016000" lvl="1" indent="-444500">
              <a:spcBef>
                <a:spcPct val="35000"/>
              </a:spcBef>
              <a:buFontTx/>
              <a:buAutoNum type="alphaUcPeriod" startAt="3"/>
            </a:pPr>
            <a:r>
              <a:rPr lang="en-US" altLang="en-US" dirty="0"/>
              <a:t>Constipation or diarrhea</a:t>
            </a:r>
            <a:br>
              <a:rPr lang="en-US" altLang="en-US" dirty="0"/>
            </a:br>
            <a:r>
              <a:rPr lang="en-US" altLang="en-US" b="1" dirty="0"/>
              <a:t>Rationale: </a:t>
            </a:r>
            <a:r>
              <a:rPr lang="en-US" altLang="en-US" dirty="0">
                <a:solidFill>
                  <a:srgbClr val="F37021"/>
                </a:solidFill>
              </a:rPr>
              <a:t>These are common signs of an acute abdomen.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lnSpc>
                <a:spcPct val="85000"/>
              </a:lnSpc>
            </a:pPr>
            <a:r>
              <a:rPr lang="en-US" altLang="en-US" dirty="0"/>
              <a:t>Review</a:t>
            </a:r>
          </a:p>
        </p:txBody>
      </p:sp>
      <p:sp>
        <p:nvSpPr>
          <p:cNvPr id="75779" name="Rectangle 3"/>
          <p:cNvSpPr>
            <a:spLocks noGrp="1" noChangeArrowheads="1"/>
          </p:cNvSpPr>
          <p:nvPr>
            <p:ph idx="1"/>
          </p:nvPr>
        </p:nvSpPr>
        <p:spPr/>
        <p:txBody>
          <a:bodyPr rIns="228600"/>
          <a:lstStyle/>
          <a:p>
            <a:pPr marL="457200" indent="-457200">
              <a:spcBef>
                <a:spcPct val="35000"/>
              </a:spcBef>
              <a:buFontTx/>
              <a:buAutoNum type="arabicPeriod" startAt="6"/>
            </a:pPr>
            <a:r>
              <a:rPr lang="en-US" altLang="en-US" dirty="0"/>
              <a:t>A condition in which a person experiences a loss of appetite is called:</a:t>
            </a:r>
          </a:p>
          <a:p>
            <a:pPr marL="1016000" lvl="1" indent="-444500">
              <a:spcBef>
                <a:spcPct val="35000"/>
              </a:spcBef>
              <a:buFontTx/>
              <a:buAutoNum type="alphaUcPeriod"/>
            </a:pPr>
            <a:r>
              <a:rPr lang="en-US" altLang="en-US" dirty="0"/>
              <a:t>ileus.</a:t>
            </a:r>
          </a:p>
          <a:p>
            <a:pPr marL="1016000" lvl="1" indent="-444500">
              <a:spcBef>
                <a:spcPct val="35000"/>
              </a:spcBef>
              <a:buFontTx/>
              <a:buAutoNum type="alphaUcPeriod"/>
            </a:pPr>
            <a:r>
              <a:rPr lang="en-US" altLang="en-US" dirty="0"/>
              <a:t>colic.</a:t>
            </a:r>
          </a:p>
          <a:p>
            <a:pPr marL="1016000" lvl="1" indent="-444500">
              <a:spcBef>
                <a:spcPct val="35000"/>
              </a:spcBef>
              <a:buFontTx/>
              <a:buAutoNum type="alphaUcPeriod"/>
            </a:pPr>
            <a:r>
              <a:rPr lang="en-US" altLang="en-US" dirty="0"/>
              <a:t>emesis.</a:t>
            </a:r>
          </a:p>
          <a:p>
            <a:pPr marL="1016000" lvl="1" indent="-444500">
              <a:spcBef>
                <a:spcPct val="35000"/>
              </a:spcBef>
              <a:buFontTx/>
              <a:buAutoNum type="alphaUcPeriod"/>
            </a:pPr>
            <a:r>
              <a:rPr lang="en-US" altLang="en-US" dirty="0"/>
              <a:t>anorexia.</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lnSpc>
                <a:spcPct val="85000"/>
              </a:lnSpc>
            </a:pPr>
            <a:r>
              <a:rPr lang="en-US" altLang="en-US" dirty="0"/>
              <a:t>Review</a:t>
            </a:r>
          </a:p>
        </p:txBody>
      </p:sp>
      <p:sp>
        <p:nvSpPr>
          <p:cNvPr id="76803" name="Rectangle 3"/>
          <p:cNvSpPr>
            <a:spLocks noGrp="1" noChangeArrowheads="1"/>
          </p:cNvSpPr>
          <p:nvPr>
            <p:ph idx="1"/>
          </p:nvPr>
        </p:nvSpPr>
        <p:spPr/>
        <p:txBody>
          <a:bodyPr rIns="228600"/>
          <a:lstStyle/>
          <a:p>
            <a:pPr marL="0" indent="0">
              <a:buFontTx/>
              <a:buNone/>
            </a:pPr>
            <a:r>
              <a:rPr lang="en-US" altLang="en-US" b="1" dirty="0"/>
              <a:t>Answer: </a:t>
            </a:r>
            <a:r>
              <a:rPr lang="en-US" altLang="en-US" dirty="0">
                <a:solidFill>
                  <a:srgbClr val="F37021"/>
                </a:solidFill>
              </a:rPr>
              <a:t>D</a:t>
            </a:r>
          </a:p>
          <a:p>
            <a:pPr marL="0" indent="0">
              <a:spcBef>
                <a:spcPct val="35000"/>
              </a:spcBef>
              <a:buFontTx/>
              <a:buNone/>
            </a:pPr>
            <a:r>
              <a:rPr lang="en-US" altLang="en-US" b="1" dirty="0"/>
              <a:t>Rationale: </a:t>
            </a:r>
            <a:r>
              <a:rPr lang="en-US" altLang="en-US" dirty="0"/>
              <a:t>Anorexia is defined as a loss of appetite. It is a nonspecific symptom but is often associated with gastrointestinal diseases and abdominal pain. Ileus is the paralysis of the muscular contractions that normally propel material through the intestine. Colic is a severe, intermittent cramping pain. Emesis is the proper medical term for vomiting.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lnSpc>
                <a:spcPct val="85000"/>
              </a:lnSpc>
            </a:pPr>
            <a:r>
              <a:rPr lang="en-US" altLang="en-US" dirty="0"/>
              <a:t>Review</a:t>
            </a:r>
            <a:endParaRPr lang="en-US" altLang="en-US" sz="3200" b="0" dirty="0"/>
          </a:p>
        </p:txBody>
      </p:sp>
      <p:sp>
        <p:nvSpPr>
          <p:cNvPr id="77827" name="Rectangle 3"/>
          <p:cNvSpPr>
            <a:spLocks noGrp="1" noChangeArrowheads="1"/>
          </p:cNvSpPr>
          <p:nvPr>
            <p:ph idx="1"/>
          </p:nvPr>
        </p:nvSpPr>
        <p:spPr/>
        <p:txBody>
          <a:bodyPr rIns="228600"/>
          <a:lstStyle/>
          <a:p>
            <a:pPr marL="457200" indent="-457200">
              <a:spcBef>
                <a:spcPct val="35000"/>
              </a:spcBef>
              <a:buFontTx/>
              <a:buAutoNum type="arabicPeriod" startAt="6"/>
            </a:pPr>
            <a:r>
              <a:rPr lang="en-US" altLang="en-US" dirty="0"/>
              <a:t>A condition in which a person experiences a loss of appetite is called:</a:t>
            </a:r>
          </a:p>
          <a:p>
            <a:pPr marL="1016000" lvl="1" indent="-444500">
              <a:spcBef>
                <a:spcPct val="35000"/>
              </a:spcBef>
              <a:buFontTx/>
              <a:buAutoNum type="alphaUcPeriod"/>
            </a:pPr>
            <a:r>
              <a:rPr lang="en-US" altLang="en-US" dirty="0"/>
              <a:t>ileus.</a:t>
            </a:r>
            <a:br>
              <a:rPr lang="en-US" altLang="en-US" dirty="0"/>
            </a:br>
            <a:r>
              <a:rPr lang="en-US" altLang="en-US" b="1" dirty="0"/>
              <a:t>Rationale: </a:t>
            </a:r>
            <a:r>
              <a:rPr lang="en-US" altLang="en-US" dirty="0">
                <a:solidFill>
                  <a:srgbClr val="F37021"/>
                </a:solidFill>
              </a:rPr>
              <a:t>Ileus is the paralysis of the muscular contractions that normally propel material through the intestine.</a:t>
            </a:r>
          </a:p>
          <a:p>
            <a:pPr marL="1016000" lvl="1" indent="-444500">
              <a:spcBef>
                <a:spcPct val="35000"/>
              </a:spcBef>
              <a:buFontTx/>
              <a:buAutoNum type="alphaUcPeriod"/>
            </a:pPr>
            <a:r>
              <a:rPr lang="en-US" altLang="en-US" dirty="0"/>
              <a:t>colic.</a:t>
            </a:r>
            <a:br>
              <a:rPr lang="en-US" altLang="en-US" dirty="0"/>
            </a:br>
            <a:r>
              <a:rPr lang="en-US" altLang="en-US" b="1" dirty="0"/>
              <a:t>Rationale: </a:t>
            </a:r>
            <a:r>
              <a:rPr lang="en-US" altLang="en-US" dirty="0">
                <a:solidFill>
                  <a:srgbClr val="F37021"/>
                </a:solidFill>
              </a:rPr>
              <a:t>Colic is a severe, intermittent cramping pain.</a:t>
            </a:r>
          </a:p>
          <a:p>
            <a:pPr marL="1016000" lvl="1" indent="-444500">
              <a:spcBef>
                <a:spcPct val="35000"/>
              </a:spcBef>
              <a:buFontTx/>
              <a:buAutoNum type="alphaUcPeriod" startAt="3"/>
            </a:pPr>
            <a:r>
              <a:rPr lang="en-US" altLang="en-US" dirty="0"/>
              <a:t>emesis.</a:t>
            </a:r>
            <a:br>
              <a:rPr lang="en-US" altLang="en-US" dirty="0"/>
            </a:br>
            <a:r>
              <a:rPr lang="en-US" altLang="en-US" b="1" dirty="0"/>
              <a:t>Rationale: </a:t>
            </a:r>
            <a:r>
              <a:rPr lang="en-US" altLang="en-US" dirty="0">
                <a:solidFill>
                  <a:srgbClr val="F37021"/>
                </a:solidFill>
              </a:rPr>
              <a:t>Emesis is also known as vomiting.</a:t>
            </a:r>
          </a:p>
          <a:p>
            <a:pPr marL="1016000" lvl="1" indent="-444500">
              <a:spcBef>
                <a:spcPct val="35000"/>
              </a:spcBef>
              <a:buFontTx/>
              <a:buAutoNum type="alphaUcPeriod" startAt="3"/>
            </a:pPr>
            <a:r>
              <a:rPr lang="en-US" altLang="en-US" dirty="0"/>
              <a:t>anorexia.</a:t>
            </a:r>
            <a:br>
              <a:rPr lang="en-US" altLang="en-US" dirty="0"/>
            </a:br>
            <a:r>
              <a:rPr lang="en-US" altLang="en-US" b="1" dirty="0"/>
              <a:t>Rationale: </a:t>
            </a:r>
            <a:r>
              <a:rPr lang="en-US" altLang="en-US" dirty="0">
                <a:solidFill>
                  <a:srgbClr val="F37021"/>
                </a:solidFill>
              </a:rPr>
              <a:t>Correct answer</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lnSpc>
                <a:spcPct val="85000"/>
              </a:lnSpc>
            </a:pPr>
            <a:r>
              <a:rPr lang="en-US" altLang="en-US" dirty="0"/>
              <a:t>Review</a:t>
            </a:r>
          </a:p>
        </p:txBody>
      </p:sp>
      <p:sp>
        <p:nvSpPr>
          <p:cNvPr id="79875" name="Rectangle 3"/>
          <p:cNvSpPr>
            <a:spLocks noGrp="1" noChangeArrowheads="1"/>
          </p:cNvSpPr>
          <p:nvPr>
            <p:ph idx="1"/>
          </p:nvPr>
        </p:nvSpPr>
        <p:spPr/>
        <p:txBody>
          <a:bodyPr rIns="228600"/>
          <a:lstStyle/>
          <a:p>
            <a:pPr marL="457200" indent="-457200">
              <a:spcBef>
                <a:spcPct val="35000"/>
              </a:spcBef>
              <a:buFontTx/>
              <a:buAutoNum type="arabicPeriod" startAt="7"/>
            </a:pPr>
            <a:r>
              <a:rPr lang="en-US" altLang="en-US" dirty="0"/>
              <a:t>The medical term for inflammation of the urinary bladder is:</a:t>
            </a:r>
          </a:p>
          <a:p>
            <a:pPr marL="1016000" lvl="1" indent="-444500">
              <a:spcBef>
                <a:spcPct val="35000"/>
              </a:spcBef>
              <a:buFontTx/>
              <a:buAutoNum type="alphaUcPeriod"/>
            </a:pPr>
            <a:r>
              <a:rPr lang="en-US" altLang="en-US" dirty="0"/>
              <a:t>cystitis.</a:t>
            </a:r>
          </a:p>
          <a:p>
            <a:pPr marL="1016000" lvl="1" indent="-444500">
              <a:spcBef>
                <a:spcPct val="35000"/>
              </a:spcBef>
              <a:buFontTx/>
              <a:buAutoNum type="alphaUcPeriod"/>
            </a:pPr>
            <a:r>
              <a:rPr lang="en-US" altLang="en-US" dirty="0"/>
              <a:t>nephritis.</a:t>
            </a:r>
          </a:p>
          <a:p>
            <a:pPr marL="1016000" lvl="1" indent="-444500">
              <a:spcBef>
                <a:spcPct val="35000"/>
              </a:spcBef>
              <a:buFontTx/>
              <a:buAutoNum type="alphaUcPeriod"/>
            </a:pPr>
            <a:r>
              <a:rPr lang="en-US" altLang="en-US" dirty="0"/>
              <a:t>cholecystitis.</a:t>
            </a:r>
          </a:p>
          <a:p>
            <a:pPr marL="1016000" lvl="1" indent="-444500">
              <a:spcBef>
                <a:spcPct val="35000"/>
              </a:spcBef>
              <a:buFontTx/>
              <a:buAutoNum type="alphaUcPeriod"/>
            </a:pPr>
            <a:r>
              <a:rPr lang="en-US" altLang="en-US" dirty="0"/>
              <a:t>diverticulitis.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nSpc>
                <a:spcPct val="85000"/>
              </a:lnSpc>
            </a:pPr>
            <a:r>
              <a:rPr lang="en-US" altLang="en-US" dirty="0"/>
              <a:t>Review</a:t>
            </a:r>
          </a:p>
        </p:txBody>
      </p:sp>
      <p:sp>
        <p:nvSpPr>
          <p:cNvPr id="80899" name="Rectangle 3"/>
          <p:cNvSpPr>
            <a:spLocks noGrp="1" noChangeArrowheads="1"/>
          </p:cNvSpPr>
          <p:nvPr>
            <p:ph idx="1"/>
          </p:nvPr>
        </p:nvSpPr>
        <p:spPr/>
        <p:txBody>
          <a:bodyPr rIns="228600"/>
          <a:lstStyle/>
          <a:p>
            <a:pPr marL="0" indent="0">
              <a:buFontTx/>
              <a:buNone/>
            </a:pPr>
            <a:r>
              <a:rPr lang="en-US" altLang="en-US" b="1" dirty="0"/>
              <a:t>Answer: </a:t>
            </a:r>
            <a:r>
              <a:rPr lang="en-US" altLang="en-US" dirty="0">
                <a:solidFill>
                  <a:srgbClr val="F37021"/>
                </a:solidFill>
              </a:rPr>
              <a:t>A</a:t>
            </a:r>
          </a:p>
          <a:p>
            <a:pPr marL="0" indent="0">
              <a:spcBef>
                <a:spcPct val="35000"/>
              </a:spcBef>
              <a:buFontTx/>
              <a:buNone/>
            </a:pPr>
            <a:r>
              <a:rPr lang="en-US" altLang="en-US" b="1" dirty="0"/>
              <a:t>Rationale: </a:t>
            </a:r>
            <a:r>
              <a:rPr lang="en-US" altLang="en-US" dirty="0"/>
              <a:t>Cystitis is the medical term for inflammation of the urinary bladder. Nephritis is inflammation of the kidney. Cholecystitis is inflammation of the gallbladder. Diverticulitis is a condition in which small pouches in the colon (large intestine) become inflamed.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lnSpc>
                <a:spcPct val="85000"/>
              </a:lnSpc>
            </a:pPr>
            <a:r>
              <a:rPr lang="en-US" altLang="en-US" dirty="0"/>
              <a:t>Anatomy and Physiology </a:t>
            </a:r>
            <a:r>
              <a:rPr lang="en-US" altLang="en-US" sz="2000" b="0" dirty="0"/>
              <a:t>(1 of 3)</a:t>
            </a:r>
          </a:p>
        </p:txBody>
      </p:sp>
      <p:sp>
        <p:nvSpPr>
          <p:cNvPr id="10243" name="Content Placeholder 2"/>
          <p:cNvSpPr>
            <a:spLocks noGrp="1"/>
          </p:cNvSpPr>
          <p:nvPr>
            <p:ph type="body" idx="1"/>
          </p:nvPr>
        </p:nvSpPr>
        <p:spPr/>
        <p:txBody>
          <a:bodyPr rIns="228600"/>
          <a:lstStyle/>
          <a:p>
            <a:pPr eaLnBrk="1" hangingPunct="1">
              <a:spcBef>
                <a:spcPct val="35000"/>
              </a:spcBef>
            </a:pPr>
            <a:r>
              <a:rPr lang="en-US" altLang="en-US" dirty="0"/>
              <a:t>Abdominal cavity contains:</a:t>
            </a:r>
          </a:p>
          <a:p>
            <a:pPr lvl="1" eaLnBrk="1" hangingPunct="1">
              <a:spcBef>
                <a:spcPct val="35000"/>
              </a:spcBef>
            </a:pPr>
            <a:r>
              <a:rPr lang="en-US" altLang="en-US" dirty="0"/>
              <a:t>Gastrointestinal system</a:t>
            </a:r>
          </a:p>
          <a:p>
            <a:pPr lvl="1" eaLnBrk="1" hangingPunct="1">
              <a:spcBef>
                <a:spcPct val="35000"/>
              </a:spcBef>
            </a:pPr>
            <a:r>
              <a:rPr lang="en-US" altLang="en-US" dirty="0"/>
              <a:t>Genital system</a:t>
            </a:r>
          </a:p>
          <a:p>
            <a:pPr lvl="1" eaLnBrk="1" hangingPunct="1">
              <a:spcBef>
                <a:spcPct val="35000"/>
              </a:spcBef>
            </a:pPr>
            <a:r>
              <a:rPr lang="en-US" altLang="en-US" dirty="0"/>
              <a:t>Urinary system</a:t>
            </a:r>
          </a:p>
          <a:p>
            <a:pPr eaLnBrk="1" hangingPunct="1">
              <a:spcBef>
                <a:spcPct val="35000"/>
              </a:spcBef>
            </a:pPr>
            <a:r>
              <a:rPr lang="en-US" altLang="en-US" dirty="0"/>
              <a:t>Made up of solid and hollow organs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a:lnSpc>
                <a:spcPct val="85000"/>
              </a:lnSpc>
            </a:pPr>
            <a:r>
              <a:rPr lang="en-US" altLang="en-US" dirty="0"/>
              <a:t>Review</a:t>
            </a:r>
            <a:endParaRPr lang="en-US" altLang="en-US" sz="3200" b="0" dirty="0"/>
          </a:p>
        </p:txBody>
      </p:sp>
      <p:sp>
        <p:nvSpPr>
          <p:cNvPr id="81923" name="Rectangle 3"/>
          <p:cNvSpPr>
            <a:spLocks noGrp="1" noChangeArrowheads="1"/>
          </p:cNvSpPr>
          <p:nvPr>
            <p:ph idx="1"/>
          </p:nvPr>
        </p:nvSpPr>
        <p:spPr/>
        <p:txBody>
          <a:bodyPr rIns="228600"/>
          <a:lstStyle/>
          <a:p>
            <a:pPr marL="457200" indent="-457200">
              <a:spcBef>
                <a:spcPct val="35000"/>
              </a:spcBef>
              <a:buFontTx/>
              <a:buAutoNum type="arabicPeriod" startAt="7"/>
            </a:pPr>
            <a:r>
              <a:rPr lang="en-US" altLang="en-US" dirty="0"/>
              <a:t>The medical term for inflammation of the urinary bladder is:</a:t>
            </a:r>
          </a:p>
          <a:p>
            <a:pPr marL="1016000" lvl="1" indent="-444500">
              <a:spcBef>
                <a:spcPct val="35000"/>
              </a:spcBef>
              <a:buFontTx/>
              <a:buAutoNum type="alphaUcPeriod"/>
            </a:pPr>
            <a:r>
              <a:rPr lang="en-US" altLang="en-US" dirty="0"/>
              <a:t>cystitis.</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a:pPr>
            <a:r>
              <a:rPr lang="en-US" altLang="en-US" dirty="0"/>
              <a:t>nephritis.</a:t>
            </a:r>
            <a:br>
              <a:rPr lang="en-US" altLang="en-US" dirty="0"/>
            </a:br>
            <a:r>
              <a:rPr lang="en-US" altLang="en-US" b="1" dirty="0"/>
              <a:t>Rationale: </a:t>
            </a:r>
            <a:r>
              <a:rPr lang="en-US" altLang="en-US" dirty="0">
                <a:solidFill>
                  <a:srgbClr val="F37021"/>
                </a:solidFill>
              </a:rPr>
              <a:t>Nephritis is the inflammation of the kidney.</a:t>
            </a:r>
          </a:p>
          <a:p>
            <a:pPr marL="1016000" lvl="1" indent="-444500">
              <a:spcBef>
                <a:spcPct val="35000"/>
              </a:spcBef>
              <a:buFontTx/>
              <a:buAutoNum type="alphaUcPeriod" startAt="3"/>
            </a:pPr>
            <a:r>
              <a:rPr lang="en-US" altLang="en-US" dirty="0"/>
              <a:t>cholecystitis.</a:t>
            </a:r>
            <a:br>
              <a:rPr lang="en-US" altLang="en-US" dirty="0"/>
            </a:br>
            <a:r>
              <a:rPr lang="en-US" altLang="en-US" b="1" dirty="0"/>
              <a:t>Rationale: </a:t>
            </a:r>
            <a:r>
              <a:rPr lang="en-US" altLang="en-US" dirty="0">
                <a:solidFill>
                  <a:srgbClr val="F37021"/>
                </a:solidFill>
              </a:rPr>
              <a:t>Cholecystitis is inflammation of the gallbladder.</a:t>
            </a:r>
          </a:p>
          <a:p>
            <a:pPr marL="1016000" lvl="1" indent="-444500">
              <a:spcBef>
                <a:spcPct val="35000"/>
              </a:spcBef>
              <a:buFontTx/>
              <a:buAutoNum type="alphaUcPeriod" startAt="3"/>
            </a:pPr>
            <a:r>
              <a:rPr lang="en-US" altLang="en-US" dirty="0"/>
              <a:t>diverticulitis.</a:t>
            </a:r>
            <a:br>
              <a:rPr lang="en-US" altLang="en-US" dirty="0"/>
            </a:br>
            <a:r>
              <a:rPr lang="en-US" altLang="en-US" b="1" dirty="0"/>
              <a:t>Rationale: </a:t>
            </a:r>
            <a:r>
              <a:rPr lang="en-US" altLang="en-US" dirty="0">
                <a:solidFill>
                  <a:srgbClr val="F37021"/>
                </a:solidFill>
              </a:rPr>
              <a:t>Diverticulitis is inflammation of part of the large intestine.</a:t>
            </a:r>
          </a:p>
          <a:p>
            <a:pPr marL="571500" lvl="1" indent="0">
              <a:spcBef>
                <a:spcPct val="35000"/>
              </a:spcBef>
              <a:buNone/>
            </a:pPr>
            <a:endParaRPr lang="en-US" altLang="en-US" dirty="0">
              <a:solidFill>
                <a:srgbClr val="F37021"/>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lnSpc>
                <a:spcPct val="85000"/>
              </a:lnSpc>
            </a:pPr>
            <a:r>
              <a:rPr lang="en-US" altLang="en-US" dirty="0"/>
              <a:t>Review</a:t>
            </a:r>
          </a:p>
        </p:txBody>
      </p:sp>
      <p:sp>
        <p:nvSpPr>
          <p:cNvPr id="83971" name="Rectangle 3"/>
          <p:cNvSpPr>
            <a:spLocks noGrp="1" noChangeArrowheads="1"/>
          </p:cNvSpPr>
          <p:nvPr>
            <p:ph idx="1"/>
          </p:nvPr>
        </p:nvSpPr>
        <p:spPr/>
        <p:txBody>
          <a:bodyPr rIns="228600"/>
          <a:lstStyle/>
          <a:p>
            <a:pPr marL="457200" indent="-457200">
              <a:spcBef>
                <a:spcPct val="35000"/>
              </a:spcBef>
              <a:buFontTx/>
              <a:buAutoNum type="arabicPeriod" startAt="8"/>
            </a:pPr>
            <a:r>
              <a:rPr lang="en-US" altLang="en-US" dirty="0"/>
              <a:t>If a hernia is incarcerated and the contents are so greatly compressed that circulation is compromised, the hernia is said to be:</a:t>
            </a:r>
          </a:p>
          <a:p>
            <a:pPr marL="1016000" lvl="1" indent="-444500">
              <a:spcBef>
                <a:spcPct val="35000"/>
              </a:spcBef>
              <a:buFontTx/>
              <a:buAutoNum type="alphaUcPeriod"/>
            </a:pPr>
            <a:r>
              <a:rPr lang="en-US" altLang="en-US" dirty="0"/>
              <a:t>reducible.</a:t>
            </a:r>
          </a:p>
          <a:p>
            <a:pPr marL="1016000" lvl="1" indent="-444500">
              <a:spcBef>
                <a:spcPct val="35000"/>
              </a:spcBef>
              <a:buFontTx/>
              <a:buAutoNum type="alphaUcPeriod"/>
            </a:pPr>
            <a:r>
              <a:rPr lang="en-US" altLang="en-US" dirty="0"/>
              <a:t>ruptured.</a:t>
            </a:r>
          </a:p>
          <a:p>
            <a:pPr marL="1016000" lvl="1" indent="-444500">
              <a:spcBef>
                <a:spcPct val="35000"/>
              </a:spcBef>
              <a:buFontTx/>
              <a:buAutoNum type="alphaUcPeriod"/>
            </a:pPr>
            <a:r>
              <a:rPr lang="en-US" altLang="en-US" dirty="0"/>
              <a:t>strangulated.</a:t>
            </a:r>
          </a:p>
          <a:p>
            <a:pPr marL="1016000" lvl="1" indent="-444500">
              <a:spcBef>
                <a:spcPct val="35000"/>
              </a:spcBef>
              <a:buFontTx/>
              <a:buAutoNum type="alphaUcPeriod"/>
            </a:pPr>
            <a:r>
              <a:rPr lang="en-US" altLang="en-US" dirty="0"/>
              <a:t>congenital.</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a:lnSpc>
                <a:spcPct val="85000"/>
              </a:lnSpc>
            </a:pPr>
            <a:r>
              <a:rPr lang="en-US" altLang="en-US" dirty="0"/>
              <a:t>Review</a:t>
            </a:r>
          </a:p>
        </p:txBody>
      </p:sp>
      <p:sp>
        <p:nvSpPr>
          <p:cNvPr id="84995" name="Rectangle 3"/>
          <p:cNvSpPr>
            <a:spLocks noGrp="1" noChangeArrowheads="1"/>
          </p:cNvSpPr>
          <p:nvPr>
            <p:ph idx="1"/>
          </p:nvPr>
        </p:nvSpPr>
        <p:spPr/>
        <p:txBody>
          <a:bodyPr rIns="228600"/>
          <a:lstStyle/>
          <a:p>
            <a:pPr marL="0" indent="0">
              <a:buFontTx/>
              <a:buNone/>
            </a:pPr>
            <a:r>
              <a:rPr lang="en-US" altLang="en-US" b="1" dirty="0"/>
              <a:t>Answer: </a:t>
            </a:r>
            <a:r>
              <a:rPr lang="en-US" altLang="en-US" dirty="0">
                <a:solidFill>
                  <a:srgbClr val="F37021"/>
                </a:solidFill>
              </a:rPr>
              <a:t>C</a:t>
            </a:r>
          </a:p>
          <a:p>
            <a:pPr marL="0" indent="0">
              <a:spcBef>
                <a:spcPct val="35000"/>
              </a:spcBef>
              <a:buFontTx/>
              <a:buNone/>
            </a:pPr>
            <a:r>
              <a:rPr lang="en-US" altLang="en-US" b="1" dirty="0"/>
              <a:t>Rationale: </a:t>
            </a:r>
            <a:r>
              <a:rPr lang="en-US" altLang="en-US" dirty="0"/>
              <a:t>A strangulated hernia occurs when a hernia is incarcerated and compressed by the surrounding tissues. It is a serious medical emergency and requires immediate surgery to repair the hernia, remove dead tissue, and return oxygen to the tissues. When the mass can be placed back into the body, it is considered reducible. Hernias are not at risk of rupturing. A congenital hernia is one that is present at birth and is usually present around the umbilicus.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lnSpc>
                <a:spcPct val="85000"/>
              </a:lnSpc>
            </a:pPr>
            <a:r>
              <a:rPr lang="en-US" altLang="en-US" dirty="0"/>
              <a:t>Review</a:t>
            </a:r>
            <a:endParaRPr lang="en-US" altLang="en-US" sz="3200" b="0" dirty="0"/>
          </a:p>
        </p:txBody>
      </p:sp>
      <p:sp>
        <p:nvSpPr>
          <p:cNvPr id="86019" name="Rectangle 3"/>
          <p:cNvSpPr>
            <a:spLocks noGrp="1" noChangeArrowheads="1"/>
          </p:cNvSpPr>
          <p:nvPr>
            <p:ph idx="1"/>
          </p:nvPr>
        </p:nvSpPr>
        <p:spPr/>
        <p:txBody>
          <a:bodyPr rIns="228600"/>
          <a:lstStyle/>
          <a:p>
            <a:pPr marL="457200" indent="-457200">
              <a:spcBef>
                <a:spcPct val="35000"/>
              </a:spcBef>
              <a:buFontTx/>
              <a:buAutoNum type="arabicPeriod" startAt="8"/>
            </a:pPr>
            <a:r>
              <a:rPr lang="en-US" altLang="en-US" dirty="0"/>
              <a:t>If a hernia is incarcerated and the contents are so greatly compressed that circulation is compromised, the hernia is said to be:</a:t>
            </a:r>
          </a:p>
          <a:p>
            <a:pPr marL="1016000" lvl="1" indent="-444500">
              <a:spcBef>
                <a:spcPct val="35000"/>
              </a:spcBef>
              <a:buFontTx/>
              <a:buAutoNum type="alphaUcPeriod"/>
            </a:pPr>
            <a:r>
              <a:rPr lang="en-US" altLang="en-US" dirty="0"/>
              <a:t>reduced.</a:t>
            </a:r>
            <a:br>
              <a:rPr lang="en-US" altLang="en-US" dirty="0"/>
            </a:br>
            <a:r>
              <a:rPr lang="en-US" altLang="en-US" b="1" dirty="0"/>
              <a:t>Rationale: </a:t>
            </a:r>
            <a:r>
              <a:rPr lang="en-US" altLang="en-US" dirty="0">
                <a:solidFill>
                  <a:srgbClr val="F37021"/>
                </a:solidFill>
              </a:rPr>
              <a:t>This is a mass or lump that will disappear back into the body cavity in which it belongs.</a:t>
            </a:r>
          </a:p>
          <a:p>
            <a:pPr marL="1016000" lvl="1" indent="-444500">
              <a:spcBef>
                <a:spcPct val="35000"/>
              </a:spcBef>
              <a:buFontTx/>
              <a:buAutoNum type="alphaUcPeriod"/>
            </a:pPr>
            <a:r>
              <a:rPr lang="en-US" altLang="en-US" dirty="0"/>
              <a:t>ruptured.</a:t>
            </a:r>
            <a:br>
              <a:rPr lang="en-US" altLang="en-US" dirty="0"/>
            </a:br>
            <a:r>
              <a:rPr lang="en-US" altLang="en-US" b="1" dirty="0"/>
              <a:t>Rationale: </a:t>
            </a:r>
            <a:r>
              <a:rPr lang="en-US" altLang="en-US" dirty="0">
                <a:solidFill>
                  <a:srgbClr val="F37021"/>
                </a:solidFill>
              </a:rPr>
              <a:t>This is a mass or lump that bursts from internal pressure.</a:t>
            </a:r>
          </a:p>
          <a:p>
            <a:pPr marL="1016000" lvl="1" indent="-444500">
              <a:spcBef>
                <a:spcPct val="35000"/>
              </a:spcBef>
              <a:buFontTx/>
              <a:buAutoNum type="alphaUcPeriod" startAt="3"/>
            </a:pPr>
            <a:r>
              <a:rPr lang="en-US" altLang="en-US" dirty="0"/>
              <a:t>strangulated.</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hypoxemic.</a:t>
            </a:r>
            <a:br>
              <a:rPr lang="en-US" altLang="en-US" dirty="0"/>
            </a:br>
            <a:r>
              <a:rPr lang="en-US" altLang="en-US" b="1" dirty="0"/>
              <a:t>Rationale: </a:t>
            </a:r>
            <a:r>
              <a:rPr lang="en-US" altLang="en-US" dirty="0">
                <a:solidFill>
                  <a:srgbClr val="F37021"/>
                </a:solidFill>
              </a:rPr>
              <a:t>This is a decrease in arterial oxygen levels.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lnSpc>
                <a:spcPct val="85000"/>
              </a:lnSpc>
            </a:pPr>
            <a:r>
              <a:rPr lang="en-US" altLang="en-US" dirty="0"/>
              <a:t>Review</a:t>
            </a:r>
          </a:p>
        </p:txBody>
      </p:sp>
      <p:sp>
        <p:nvSpPr>
          <p:cNvPr id="88067" name="Rectangle 3"/>
          <p:cNvSpPr>
            <a:spLocks noGrp="1" noChangeArrowheads="1"/>
          </p:cNvSpPr>
          <p:nvPr>
            <p:ph idx="1"/>
          </p:nvPr>
        </p:nvSpPr>
        <p:spPr/>
        <p:txBody>
          <a:bodyPr rIns="228600"/>
          <a:lstStyle/>
          <a:p>
            <a:pPr marL="457200" indent="-457200">
              <a:lnSpc>
                <a:spcPct val="90000"/>
              </a:lnSpc>
              <a:spcBef>
                <a:spcPct val="35000"/>
              </a:spcBef>
              <a:buFontTx/>
              <a:buAutoNum type="arabicPeriod" startAt="9"/>
            </a:pPr>
            <a:r>
              <a:rPr lang="en-US" altLang="en-US" dirty="0"/>
              <a:t>A 70-year-old man presents with an acute onset of severe, tearing abdominal pain that radiates to his back. His BP is 88/66 mm Hg, pulse rate is 120 beats/min, and respirations are 26 breaths/min. Treatment for this patient should include:</a:t>
            </a:r>
          </a:p>
          <a:p>
            <a:pPr marL="1016000" lvl="1" indent="-444500">
              <a:lnSpc>
                <a:spcPct val="90000"/>
              </a:lnSpc>
              <a:spcBef>
                <a:spcPct val="35000"/>
              </a:spcBef>
              <a:buFontTx/>
              <a:buAutoNum type="alphaUcPeriod"/>
            </a:pPr>
            <a:r>
              <a:rPr lang="en-US" altLang="en-US" dirty="0"/>
              <a:t>rapid transport to the hospital.</a:t>
            </a:r>
          </a:p>
          <a:p>
            <a:pPr marL="1016000" lvl="1" indent="-444500">
              <a:lnSpc>
                <a:spcPct val="90000"/>
              </a:lnSpc>
              <a:spcBef>
                <a:spcPct val="35000"/>
              </a:spcBef>
              <a:buFontTx/>
              <a:buAutoNum type="alphaUcPeriod"/>
            </a:pPr>
            <a:r>
              <a:rPr lang="en-US" altLang="en-US" dirty="0"/>
              <a:t>firm palpation of the abdomen.</a:t>
            </a:r>
          </a:p>
          <a:p>
            <a:pPr marL="1016000" lvl="1" indent="-444500">
              <a:lnSpc>
                <a:spcPct val="90000"/>
              </a:lnSpc>
              <a:spcBef>
                <a:spcPct val="35000"/>
              </a:spcBef>
              <a:buFontTx/>
              <a:buAutoNum type="alphaUcPeriod"/>
            </a:pPr>
            <a:r>
              <a:rPr lang="en-US" altLang="en-US" dirty="0"/>
              <a:t>placing him in a sitting position.</a:t>
            </a:r>
          </a:p>
          <a:p>
            <a:pPr marL="1016000" lvl="1" indent="-444500">
              <a:lnSpc>
                <a:spcPct val="90000"/>
              </a:lnSpc>
              <a:spcBef>
                <a:spcPct val="35000"/>
              </a:spcBef>
              <a:buFontTx/>
              <a:buAutoNum type="alphaUcPeriod"/>
            </a:pPr>
            <a:r>
              <a:rPr lang="en-US" altLang="en-US" dirty="0"/>
              <a:t>oxygen at 4 L/min via nasal cannula.</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a:lnSpc>
                <a:spcPct val="85000"/>
              </a:lnSpc>
            </a:pPr>
            <a:r>
              <a:rPr lang="en-US" altLang="en-US" dirty="0"/>
              <a:t>Review</a:t>
            </a:r>
          </a:p>
        </p:txBody>
      </p:sp>
      <p:sp>
        <p:nvSpPr>
          <p:cNvPr id="89091" name="Rectangle 3"/>
          <p:cNvSpPr>
            <a:spLocks noGrp="1" noChangeArrowheads="1"/>
          </p:cNvSpPr>
          <p:nvPr>
            <p:ph idx="1"/>
          </p:nvPr>
        </p:nvSpPr>
        <p:spPr/>
        <p:txBody>
          <a:bodyPr rIns="228600"/>
          <a:lstStyle/>
          <a:p>
            <a:pPr marL="0" indent="0">
              <a:lnSpc>
                <a:spcPct val="90000"/>
              </a:lnSpc>
              <a:buFontTx/>
              <a:buNone/>
            </a:pPr>
            <a:r>
              <a:rPr lang="en-US" altLang="en-US" b="1" dirty="0"/>
              <a:t>Answer: </a:t>
            </a:r>
            <a:r>
              <a:rPr lang="en-US" altLang="en-US" dirty="0">
                <a:solidFill>
                  <a:srgbClr val="F37021"/>
                </a:solidFill>
              </a:rPr>
              <a:t>A</a:t>
            </a:r>
          </a:p>
          <a:p>
            <a:pPr marL="0" indent="0">
              <a:spcBef>
                <a:spcPct val="35000"/>
              </a:spcBef>
              <a:buFontTx/>
              <a:buNone/>
            </a:pPr>
            <a:r>
              <a:rPr lang="en-US" altLang="en-US" b="1" dirty="0"/>
              <a:t>Rationale: </a:t>
            </a:r>
            <a:r>
              <a:rPr lang="en-US" altLang="en-US" dirty="0"/>
              <a:t>Severe, tearing abdominal pain that radiates to the back is typical of an abdominal aortic aneurysm (AAA); it commonly occurs in older patients—especially those with hypertension. Treatment includes high-flow oxygen and rapid transport. If the patient has signs of shock, place him or her supine. Do not vigorously palpate the patient’s abdomen; doing so may cause the aneurysm to rupture.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a:lnSpc>
                <a:spcPct val="85000"/>
              </a:lnSpc>
            </a:pPr>
            <a:r>
              <a:rPr lang="en-US" altLang="en-US" dirty="0"/>
              <a:t>Review</a:t>
            </a:r>
            <a:endParaRPr lang="en-US" altLang="en-US" sz="2000" b="0" dirty="0"/>
          </a:p>
        </p:txBody>
      </p:sp>
      <p:sp>
        <p:nvSpPr>
          <p:cNvPr id="90115" name="Rectangle 3"/>
          <p:cNvSpPr>
            <a:spLocks noGrp="1" noChangeArrowheads="1"/>
          </p:cNvSpPr>
          <p:nvPr>
            <p:ph idx="1"/>
          </p:nvPr>
        </p:nvSpPr>
        <p:spPr/>
        <p:txBody>
          <a:bodyPr rIns="228600"/>
          <a:lstStyle/>
          <a:p>
            <a:pPr marL="457200" indent="-457200">
              <a:spcBef>
                <a:spcPct val="35000"/>
              </a:spcBef>
              <a:buFontTx/>
              <a:buAutoNum type="arabicPeriod" startAt="9"/>
            </a:pPr>
            <a:r>
              <a:rPr lang="en-US" altLang="en-US" dirty="0"/>
              <a:t>A 70-year-old man presents with an acute onset of severe, tearing abdominal pain that radiates to his back. His BP is 88/66 mm Hg, pulse rate is 120 beats/min, and respirations are 26 breaths/min. Treatment for this patient should include:</a:t>
            </a:r>
          </a:p>
          <a:p>
            <a:pPr marL="1016000" lvl="1" indent="-444500">
              <a:spcBef>
                <a:spcPct val="35000"/>
              </a:spcBef>
              <a:buFontTx/>
              <a:buAutoNum type="alphaUcPeriod"/>
            </a:pPr>
            <a:r>
              <a:rPr lang="en-US" altLang="en-US" dirty="0"/>
              <a:t>rapid transport to the hospital.</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a:pPr>
            <a:r>
              <a:rPr lang="en-US" altLang="en-US" dirty="0"/>
              <a:t>firm palpation of the abdomen.</a:t>
            </a:r>
            <a:br>
              <a:rPr lang="en-US" altLang="en-US" dirty="0"/>
            </a:br>
            <a:r>
              <a:rPr lang="en-US" altLang="en-US" b="1" dirty="0"/>
              <a:t>Rationale: </a:t>
            </a:r>
            <a:r>
              <a:rPr lang="en-US" altLang="en-US" dirty="0">
                <a:solidFill>
                  <a:srgbClr val="F37021"/>
                </a:solidFill>
              </a:rPr>
              <a:t>A firm or vigorous palpation is contraindicated in patients with severe and sudden-onset abdominal pain.</a:t>
            </a:r>
          </a:p>
          <a:p>
            <a:pPr marL="1016000" lvl="1" indent="-444500">
              <a:spcBef>
                <a:spcPct val="15000"/>
              </a:spcBef>
              <a:buFontTx/>
              <a:buAutoNum type="alphaUcPeriod" startAt="3"/>
            </a:pPr>
            <a:r>
              <a:rPr lang="en-US" altLang="en-US" dirty="0"/>
              <a:t>placing him in a sitting position.</a:t>
            </a:r>
            <a:br>
              <a:rPr lang="en-US" altLang="en-US" dirty="0"/>
            </a:br>
            <a:r>
              <a:rPr lang="en-US" altLang="en-US" b="1" dirty="0"/>
              <a:t>Rationale: </a:t>
            </a:r>
            <a:r>
              <a:rPr lang="en-US" altLang="en-US" dirty="0">
                <a:solidFill>
                  <a:srgbClr val="F37021"/>
                </a:solidFill>
              </a:rPr>
              <a:t>Hypotension is treated by elevating the patient’s legs into the shock position. </a:t>
            </a:r>
          </a:p>
          <a:p>
            <a:pPr marL="1016000" lvl="1" indent="-444500">
              <a:spcBef>
                <a:spcPct val="15000"/>
              </a:spcBef>
              <a:buFontTx/>
              <a:buAutoNum type="alphaUcPeriod" startAt="3"/>
            </a:pPr>
            <a:r>
              <a:rPr lang="en-US" altLang="en-US" dirty="0"/>
              <a:t>oxygen at 4 L/min via nasal cannula.</a:t>
            </a:r>
            <a:br>
              <a:rPr lang="en-US" altLang="en-US" dirty="0"/>
            </a:br>
            <a:r>
              <a:rPr lang="en-US" altLang="en-US" b="1" dirty="0"/>
              <a:t>Rationale: </a:t>
            </a:r>
            <a:r>
              <a:rPr lang="en-US" altLang="en-US" dirty="0">
                <a:solidFill>
                  <a:srgbClr val="F37021"/>
                </a:solidFill>
              </a:rPr>
              <a:t>High-flow oxygen is indicated in the treatment of shock.</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a:lnSpc>
                <a:spcPct val="85000"/>
              </a:lnSpc>
            </a:pPr>
            <a:r>
              <a:rPr lang="en-US" altLang="en-US" dirty="0"/>
              <a:t>Review</a:t>
            </a:r>
          </a:p>
        </p:txBody>
      </p:sp>
      <p:sp>
        <p:nvSpPr>
          <p:cNvPr id="92163" name="Rectangle 3"/>
          <p:cNvSpPr>
            <a:spLocks noGrp="1" noChangeArrowheads="1"/>
          </p:cNvSpPr>
          <p:nvPr>
            <p:ph idx="1"/>
          </p:nvPr>
        </p:nvSpPr>
        <p:spPr/>
        <p:txBody>
          <a:bodyPr rIns="228600"/>
          <a:lstStyle/>
          <a:p>
            <a:pPr marL="682625" indent="-682625">
              <a:spcBef>
                <a:spcPct val="35000"/>
              </a:spcBef>
              <a:buFontTx/>
              <a:buAutoNum type="arabicPeriod" startAt="10"/>
            </a:pPr>
            <a:r>
              <a:rPr lang="en-US" altLang="en-US" dirty="0"/>
              <a:t>In which position do most patients with acute abdominal pain prefer to be transported?</a:t>
            </a:r>
          </a:p>
          <a:p>
            <a:pPr marL="1204913" lvl="1" indent="-407988">
              <a:spcBef>
                <a:spcPct val="35000"/>
              </a:spcBef>
              <a:buFontTx/>
              <a:buAutoNum type="alphaUcPeriod"/>
            </a:pPr>
            <a:r>
              <a:rPr lang="en-US" altLang="en-US" dirty="0"/>
              <a:t>Sitting, with their head elevated 45°</a:t>
            </a:r>
          </a:p>
          <a:p>
            <a:pPr marL="1204913" lvl="1" indent="-407988">
              <a:spcBef>
                <a:spcPct val="35000"/>
              </a:spcBef>
              <a:buFontTx/>
              <a:buAutoNum type="alphaUcPeriod"/>
            </a:pPr>
            <a:r>
              <a:rPr lang="en-US" altLang="en-US" dirty="0"/>
              <a:t>Supine, with their legs elevated 12</a:t>
            </a:r>
            <a:r>
              <a:rPr lang="en-US" altLang="en-US" dirty="0">
                <a:ea typeface="MS PGothic" charset="-128"/>
              </a:rPr>
              <a:t> inches</a:t>
            </a:r>
          </a:p>
          <a:p>
            <a:pPr marL="1204913" lvl="1" indent="-407988">
              <a:spcBef>
                <a:spcPct val="35000"/>
              </a:spcBef>
              <a:buFontTx/>
              <a:buAutoNum type="alphaUcPeriod"/>
            </a:pPr>
            <a:r>
              <a:rPr lang="en-US" altLang="en-US" dirty="0"/>
              <a:t>On their side, with their knees flexed</a:t>
            </a:r>
          </a:p>
          <a:p>
            <a:pPr marL="1204913" lvl="1" indent="-407988">
              <a:spcBef>
                <a:spcPct val="35000"/>
              </a:spcBef>
              <a:buFontTx/>
              <a:buAutoNum type="alphaUcPeriod"/>
            </a:pPr>
            <a:r>
              <a:rPr lang="en-US" altLang="en-US" dirty="0"/>
              <a:t>Fowler position, with their legs straight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a:lnSpc>
                <a:spcPct val="85000"/>
              </a:lnSpc>
            </a:pPr>
            <a:r>
              <a:rPr lang="en-US" altLang="en-US" dirty="0"/>
              <a:t>Review</a:t>
            </a:r>
          </a:p>
        </p:txBody>
      </p:sp>
      <p:sp>
        <p:nvSpPr>
          <p:cNvPr id="93187" name="Rectangle 3"/>
          <p:cNvSpPr>
            <a:spLocks noGrp="1" noChangeArrowheads="1"/>
          </p:cNvSpPr>
          <p:nvPr>
            <p:ph idx="1"/>
          </p:nvPr>
        </p:nvSpPr>
        <p:spPr>
          <a:xfrm>
            <a:off x="914400" y="1447800"/>
            <a:ext cx="9587345" cy="4800600"/>
          </a:xfrm>
        </p:spPr>
        <p:txBody>
          <a:bodyPr rIns="228600"/>
          <a:lstStyle/>
          <a:p>
            <a:pPr marL="0" indent="0">
              <a:buFontTx/>
              <a:buNone/>
            </a:pPr>
            <a:r>
              <a:rPr lang="en-US" altLang="en-US" b="1" dirty="0"/>
              <a:t>Answer: </a:t>
            </a:r>
            <a:r>
              <a:rPr lang="en-US" altLang="en-US" dirty="0">
                <a:solidFill>
                  <a:srgbClr val="F37021"/>
                </a:solidFill>
              </a:rPr>
              <a:t>C</a:t>
            </a:r>
          </a:p>
          <a:p>
            <a:pPr marL="0" indent="0">
              <a:spcBef>
                <a:spcPct val="35000"/>
              </a:spcBef>
              <a:buFontTx/>
              <a:buNone/>
            </a:pPr>
            <a:r>
              <a:rPr lang="en-US" altLang="en-US" b="1" dirty="0"/>
              <a:t>Rationale: </a:t>
            </a:r>
            <a:r>
              <a:rPr lang="en-US" altLang="en-US" dirty="0"/>
              <a:t>Most patients with acute abdominal pain prefer to lie on their side with their knees flexed (and usually drawn up into their abdomen). This position takes pressure off the abdominal muscles and may afford them pain relief. The other positions do not allow the pressure to be relieved and may cause further discomfort.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a:lnSpc>
                <a:spcPct val="85000"/>
              </a:lnSpc>
            </a:pPr>
            <a:r>
              <a:rPr lang="en-US" altLang="en-US" dirty="0"/>
              <a:t>Review</a:t>
            </a:r>
            <a:endParaRPr lang="en-US" altLang="en-US" sz="3200" b="0" dirty="0"/>
          </a:p>
        </p:txBody>
      </p:sp>
      <p:sp>
        <p:nvSpPr>
          <p:cNvPr id="94211" name="Rectangle 3"/>
          <p:cNvSpPr>
            <a:spLocks noGrp="1" noChangeArrowheads="1"/>
          </p:cNvSpPr>
          <p:nvPr>
            <p:ph idx="1"/>
          </p:nvPr>
        </p:nvSpPr>
        <p:spPr/>
        <p:txBody>
          <a:bodyPr rIns="228600"/>
          <a:lstStyle/>
          <a:p>
            <a:pPr marL="688975" indent="-688975">
              <a:spcBef>
                <a:spcPct val="35000"/>
              </a:spcBef>
              <a:buFontTx/>
              <a:buAutoNum type="arabicPeriod" startAt="10"/>
            </a:pPr>
            <a:r>
              <a:rPr lang="en-US" altLang="en-US" dirty="0"/>
              <a:t>In which position do most patients with acute abdominal pain prefer to be transported?</a:t>
            </a:r>
          </a:p>
          <a:p>
            <a:pPr marL="1204913" lvl="1" indent="-401638">
              <a:spcBef>
                <a:spcPct val="35000"/>
              </a:spcBef>
              <a:buFontTx/>
              <a:buAutoNum type="alphaUcPeriod"/>
            </a:pPr>
            <a:r>
              <a:rPr lang="en-US" altLang="en-US" dirty="0"/>
              <a:t>Sitting, with their head elevated 45°</a:t>
            </a:r>
            <a:br>
              <a:rPr lang="en-US" altLang="en-US" dirty="0"/>
            </a:br>
            <a:r>
              <a:rPr lang="en-US" altLang="en-US" b="1" dirty="0"/>
              <a:t>Rationale: </a:t>
            </a:r>
            <a:r>
              <a:rPr lang="en-US" altLang="en-US" dirty="0">
                <a:solidFill>
                  <a:srgbClr val="F37021"/>
                </a:solidFill>
              </a:rPr>
              <a:t>This is also know as the semi-Fowler position.</a:t>
            </a:r>
          </a:p>
          <a:p>
            <a:pPr marL="1204913" lvl="1" indent="-401638">
              <a:spcBef>
                <a:spcPct val="35000"/>
              </a:spcBef>
              <a:buFontTx/>
              <a:buAutoNum type="alphaUcPeriod"/>
            </a:pPr>
            <a:r>
              <a:rPr lang="en-US" altLang="en-US" dirty="0"/>
              <a:t>Supine, with their legs elevated 12</a:t>
            </a:r>
            <a:r>
              <a:rPr lang="en-US" altLang="en-US" dirty="0">
                <a:ea typeface="MS PGothic" charset="-128"/>
              </a:rPr>
              <a:t> inches</a:t>
            </a:r>
            <a:br>
              <a:rPr lang="en-US" altLang="en-US" dirty="0"/>
            </a:br>
            <a:r>
              <a:rPr lang="en-US" altLang="en-US" b="1" dirty="0"/>
              <a:t>Rationale: </a:t>
            </a:r>
            <a:r>
              <a:rPr lang="en-US" altLang="en-US" dirty="0">
                <a:solidFill>
                  <a:srgbClr val="F37021"/>
                </a:solidFill>
              </a:rPr>
              <a:t>This position will not relieve pressure from the abdomen.</a:t>
            </a:r>
          </a:p>
          <a:p>
            <a:pPr marL="1241425" lvl="1" indent="-444500">
              <a:spcBef>
                <a:spcPct val="35000"/>
              </a:spcBef>
              <a:buFontTx/>
              <a:buAutoNum type="alphaUcPeriod" startAt="3"/>
            </a:pPr>
            <a:r>
              <a:rPr lang="en-US" altLang="en-US" dirty="0"/>
              <a:t>On their side, with their knees flexed</a:t>
            </a:r>
            <a:br>
              <a:rPr lang="en-US" altLang="en-US" dirty="0"/>
            </a:br>
            <a:r>
              <a:rPr lang="en-US" altLang="en-US" b="1" dirty="0"/>
              <a:t>Rationale: </a:t>
            </a:r>
            <a:r>
              <a:rPr lang="en-US" altLang="en-US" dirty="0">
                <a:solidFill>
                  <a:srgbClr val="F37021"/>
                </a:solidFill>
              </a:rPr>
              <a:t>Correct answer</a:t>
            </a:r>
          </a:p>
          <a:p>
            <a:pPr marL="1241425" lvl="1" indent="-444500">
              <a:spcBef>
                <a:spcPct val="35000"/>
              </a:spcBef>
              <a:buFontTx/>
              <a:buAutoNum type="alphaUcPeriod" startAt="3"/>
            </a:pPr>
            <a:r>
              <a:rPr lang="en-US" altLang="en-US" dirty="0"/>
              <a:t>Fowler position, with their legs straight</a:t>
            </a:r>
            <a:br>
              <a:rPr lang="en-US" altLang="en-US" dirty="0"/>
            </a:br>
            <a:r>
              <a:rPr lang="en-US" altLang="en-US" b="1" dirty="0"/>
              <a:t>Rationale: </a:t>
            </a:r>
            <a:r>
              <a:rPr lang="en-US" altLang="en-US" dirty="0">
                <a:solidFill>
                  <a:srgbClr val="F37021"/>
                </a:solidFill>
              </a:rPr>
              <a:t>This is when the patient is sitting straight up.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p:txBody>
          <a:bodyPr/>
          <a:lstStyle/>
          <a:p>
            <a:pPr>
              <a:lnSpc>
                <a:spcPct val="85000"/>
              </a:lnSpc>
            </a:pPr>
            <a:r>
              <a:rPr lang="en-US" altLang="en-US" dirty="0"/>
              <a:t>Anatomy and Physiology </a:t>
            </a:r>
            <a:r>
              <a:rPr lang="en-US" altLang="en-US" sz="2000" b="0" dirty="0"/>
              <a:t>(2 of 3)</a:t>
            </a:r>
          </a:p>
        </p:txBody>
      </p:sp>
      <p:sp>
        <p:nvSpPr>
          <p:cNvPr id="11267" name="Rectangle 1027"/>
          <p:cNvSpPr>
            <a:spLocks noGrp="1" noChangeArrowheads="1"/>
          </p:cNvSpPr>
          <p:nvPr>
            <p:ph type="body" idx="1"/>
          </p:nvPr>
        </p:nvSpPr>
        <p:spPr/>
        <p:txBody>
          <a:bodyPr rIns="228600"/>
          <a:lstStyle/>
          <a:p>
            <a:pPr>
              <a:spcBef>
                <a:spcPct val="35000"/>
              </a:spcBef>
            </a:pPr>
            <a:r>
              <a:rPr lang="en-US" altLang="en-US" dirty="0"/>
              <a:t>Injury to a solid organ can cause shock and bleeding.</a:t>
            </a:r>
          </a:p>
          <a:p>
            <a:pPr>
              <a:spcBef>
                <a:spcPct val="35000"/>
              </a:spcBef>
            </a:pPr>
            <a:r>
              <a:rPr lang="en-US" altLang="en-US" dirty="0"/>
              <a:t>Breach of a hollow organ causes its contents to leak and contaminate the abdominal cavity.</a:t>
            </a:r>
          </a:p>
          <a:p>
            <a:pPr>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1" name="Rectangle 2"/>
          <p:cNvSpPr>
            <a:spLocks noGrp="1" noChangeArrowheads="1"/>
          </p:cNvSpPr>
          <p:nvPr>
            <p:ph type="title"/>
          </p:nvPr>
        </p:nvSpPr>
        <p:spPr/>
        <p:txBody>
          <a:bodyPr/>
          <a:lstStyle/>
          <a:p>
            <a:pPr>
              <a:lnSpc>
                <a:spcPct val="85000"/>
              </a:lnSpc>
            </a:pPr>
            <a:r>
              <a:rPr lang="en-US" altLang="en-US" dirty="0"/>
              <a:t>Anatomy and Physiology </a:t>
            </a:r>
            <a:r>
              <a:rPr lang="en-US" altLang="en-US" sz="2000" b="0" dirty="0"/>
              <a:t>(3 of 3)</a:t>
            </a:r>
          </a:p>
        </p:txBody>
      </p:sp>
      <p:pic>
        <p:nvPicPr>
          <p:cNvPr id="1026" name="Picture 2" descr="Two images depicting solid and hollow organs of the abdomen. Image A shows the solid organs. On the right, liver is marked inferior to the breast, inferior to it, kidney is marked, inferior to which ovaries are marked one on each side. On the left, Spleen is marked inferior to the breast, inferior to which the pancreas is marked, inferior to the pancreas, kidney is marked. Image B shows the hollow organs. On the right, gall bladder is marked inferior to the breast, inferior to which ureter is marked, inferior to the ureter, large intestine is marked, below which fallopian tubes are marked, below the fallopian tubes urinary bladder is marked. Stomach is marked below the breast on the left. Inferior to the stomach, small intestine is marked, below which the uterus is marked.&#10;" title="Two images depicting solid and hollow organs of the abdome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638" y="1370546"/>
            <a:ext cx="9104312" cy="41565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71250" y="5536924"/>
            <a:ext cx="7770812" cy="923330"/>
          </a:xfrm>
          <a:prstGeom prst="rect">
            <a:avLst/>
          </a:prstGeom>
        </p:spPr>
        <p:txBody>
          <a:bodyPr wrap="square">
            <a:spAutoFit/>
          </a:bodyPr>
          <a:lstStyle/>
          <a:p>
            <a:r>
              <a:rPr lang="en-US" b="1" dirty="0"/>
              <a:t>FIGURE 19-1 </a:t>
            </a:r>
            <a:r>
              <a:rPr lang="en-US" dirty="0"/>
              <a:t>The solid and hollow organs of the abdomen. </a:t>
            </a:r>
            <a:r>
              <a:rPr lang="en-US" b="1" dirty="0"/>
              <a:t>A. </a:t>
            </a:r>
            <a:r>
              <a:rPr lang="en-US" dirty="0"/>
              <a:t>Solid organs include the liver, spleen, pancreas, kidneys, and ovaries (in women). </a:t>
            </a:r>
            <a:r>
              <a:rPr lang="en-US" b="1" dirty="0"/>
              <a:t>B. </a:t>
            </a:r>
            <a:r>
              <a:rPr lang="en-US" dirty="0"/>
              <a:t>Hollow organs include the gallbladder, stomach, small intestine, large intestine, and bladder.</a:t>
            </a:r>
          </a:p>
        </p:txBody>
      </p:sp>
      <p:sp>
        <p:nvSpPr>
          <p:cNvPr id="3" name="Rectangle 2"/>
          <p:cNvSpPr/>
          <p:nvPr/>
        </p:nvSpPr>
        <p:spPr>
          <a:xfrm>
            <a:off x="1671250" y="6446186"/>
            <a:ext cx="2114681" cy="246221"/>
          </a:xfrm>
          <a:prstGeom prst="rect">
            <a:avLst/>
          </a:prstGeom>
        </p:spPr>
        <p:txBody>
          <a:bodyPr wrap="none">
            <a:spAutoFit/>
          </a:bodyPr>
          <a:lstStyle/>
          <a:p>
            <a:r>
              <a:rPr lang="en-US" sz="1000" b="1" dirty="0">
                <a:latin typeface="Arial" panose="020B0604020202020204" pitchFamily="34" charset="0"/>
                <a:cs typeface="Arial" panose="020B0604020202020204" pitchFamily="34" charset="0"/>
              </a:rPr>
              <a:t>A, B: </a:t>
            </a:r>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228</TotalTime>
  <Words>7140</Words>
  <Application>Microsoft Macintosh PowerPoint</Application>
  <PresentationFormat>Widescreen</PresentationFormat>
  <Paragraphs>903</Paragraphs>
  <Slides>79</Slides>
  <Notes>48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79</vt:i4>
      </vt:variant>
    </vt:vector>
  </HeadingPairs>
  <TitlesOfParts>
    <vt:vector size="84" baseType="lpstr">
      <vt:lpstr>Arial</vt:lpstr>
      <vt:lpstr>Calibri</vt:lpstr>
      <vt:lpstr>Times New Roman</vt:lpstr>
      <vt:lpstr>Wingdings</vt:lpstr>
      <vt:lpstr>Educational subjects 16x9</vt:lpstr>
      <vt:lpstr>Gastrointestinal and Urologic Emergencies</vt:lpstr>
      <vt:lpstr>National EMS Education Standard Competencies (1 of 4)</vt:lpstr>
      <vt:lpstr>National EMS Education Standard Competencies (2 of 4)</vt:lpstr>
      <vt:lpstr>National EMS Education Standard Competencies (3 of 4)</vt:lpstr>
      <vt:lpstr>National EMS Education Standard Competencies (4 of 4)</vt:lpstr>
      <vt:lpstr>Introduction</vt:lpstr>
      <vt:lpstr>Anatomy and Physiology (1 of 3)</vt:lpstr>
      <vt:lpstr>Anatomy and Physiology (2 of 3)</vt:lpstr>
      <vt:lpstr>Anatomy and Physiology (3 of 3)</vt:lpstr>
      <vt:lpstr>The Gastrointestinal System (1 of 6)</vt:lpstr>
      <vt:lpstr>The Gastrointestinal System (2 of 6)</vt:lpstr>
      <vt:lpstr>The Gastrointestinal System (3 of 6)</vt:lpstr>
      <vt:lpstr>The Gastrointestinal System (4 of 6)</vt:lpstr>
      <vt:lpstr>The Gastrointestinal System (5 of 6)</vt:lpstr>
      <vt:lpstr>The Gastrointestinal System (6 of 6)</vt:lpstr>
      <vt:lpstr>The Genital System (1 of 2)</vt:lpstr>
      <vt:lpstr>The Genital System (2 of 2)</vt:lpstr>
      <vt:lpstr>The Urinary System (1 of 3)</vt:lpstr>
      <vt:lpstr>The Urinary System (2 of 3)</vt:lpstr>
      <vt:lpstr>The Urinary System (3 of 3)</vt:lpstr>
      <vt:lpstr>Pathophysiology (1 of 4)</vt:lpstr>
      <vt:lpstr>Pathophysiology (2 of 4)</vt:lpstr>
      <vt:lpstr>Pathophysiology (3 of 4)</vt:lpstr>
      <vt:lpstr>Pathophysiology (4 of 4)</vt:lpstr>
      <vt:lpstr>Abdominal Pain</vt:lpstr>
      <vt:lpstr>Causes of Acute Abdomen (1 of 7)</vt:lpstr>
      <vt:lpstr>Causes of Acute Abdomen (2 of 7)</vt:lpstr>
      <vt:lpstr>Causes of Acute Abdomen (3 of 7)</vt:lpstr>
      <vt:lpstr>Causes of Acute Abdomen (4 of 7)</vt:lpstr>
      <vt:lpstr>Causes of Acute Abdomen (5 of 7)</vt:lpstr>
      <vt:lpstr>Causes of Acute Abdomen (6 of 7)</vt:lpstr>
      <vt:lpstr>Causes of Acute Abdomen (7 of 7)</vt:lpstr>
      <vt:lpstr>Urinary System</vt:lpstr>
      <vt:lpstr>Kidneys (1 of 2)</vt:lpstr>
      <vt:lpstr>Kidneys (2 of 2)</vt:lpstr>
      <vt:lpstr>Female Reproductive Organs</vt:lpstr>
      <vt:lpstr>Other Organ Systems (1 of 3)</vt:lpstr>
      <vt:lpstr>Other Organ Systems (2 of 3)</vt:lpstr>
      <vt:lpstr>Other Organ Systems (3 of 3)</vt:lpstr>
      <vt:lpstr>Scene Size-up</vt:lpstr>
      <vt:lpstr>Primary Assessment </vt:lpstr>
      <vt:lpstr>History Taking</vt:lpstr>
      <vt:lpstr>Secondary Assessment (1 of 2)</vt:lpstr>
      <vt:lpstr>Secondary Assessment (2 of 2)</vt:lpstr>
      <vt:lpstr>Reassessment</vt:lpstr>
      <vt:lpstr>Emergency Medical Care</vt:lpstr>
      <vt:lpstr>Dialysis Emergencies (1 of 3)</vt:lpstr>
      <vt:lpstr>Dialysis Emergencies (2 of 3)</vt:lpstr>
      <vt:lpstr>Dialysis Emergencies (3 of 3)</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Kristin Parker</dc:creator>
  <cp:lastModifiedBy>Kathryn Leeber</cp:lastModifiedBy>
  <cp:revision>41</cp:revision>
  <dcterms:created xsi:type="dcterms:W3CDTF">2019-03-08T18:11:57Z</dcterms:created>
  <dcterms:modified xsi:type="dcterms:W3CDTF">2020-12-18T17:01:22Z</dcterms:modified>
</cp:coreProperties>
</file>